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80" r:id="rId4"/>
    <p:sldId id="258" r:id="rId5"/>
    <p:sldId id="281" r:id="rId6"/>
    <p:sldId id="278" r:id="rId7"/>
    <p:sldId id="279" r:id="rId8"/>
    <p:sldId id="282" r:id="rId9"/>
    <p:sldId id="283" r:id="rId10"/>
    <p:sldId id="277" r:id="rId11"/>
    <p:sldId id="284" r:id="rId12"/>
    <p:sldId id="274" r:id="rId13"/>
  </p:sldIdLst>
  <p:sldSz cx="13004800" cy="9753600"/>
  <p:notesSz cx="6858000" cy="9144000"/>
  <p:defaultTextStyle>
    <a:defPPr>
      <a:defRPr lang="es-ES"/>
    </a:defPPr>
    <a:lvl1pPr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1pPr>
    <a:lvl2pPr marL="457200" indent="-2286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2pPr>
    <a:lvl3pPr marL="914400" indent="-4572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3pPr>
    <a:lvl4pPr marL="1371600" indent="-6858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4pPr>
    <a:lvl5pPr marL="1828800" indent="-914400" algn="l" defTabSz="584200" rtl="0" eaLnBrk="0" fontAlgn="base" hangingPunct="0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427"/>
    <a:srgbClr val="680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08"/>
    <p:restoredTop sz="94627"/>
  </p:normalViewPr>
  <p:slideViewPr>
    <p:cSldViewPr snapToGrid="0" snapToObjects="1">
      <p:cViewPr varScale="1">
        <p:scale>
          <a:sx n="35" d="100"/>
          <a:sy n="35" d="100"/>
        </p:scale>
        <p:origin x="-102" y="-100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Marcador de encabezado 1">
            <a:extLst>
              <a:ext uri="{FF2B5EF4-FFF2-40B4-BE49-F238E27FC236}">
                <a16:creationId xmlns:a16="http://schemas.microsoft.com/office/drawing/2014/main" xmlns="" id="{F1104D9A-3876-4EF5-A226-F5C5EB829269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</a:lstStyle>
          <a:p>
            <a:pPr>
              <a:defRPr/>
            </a:pPr>
            <a:endParaRPr lang="es-ES_tradnl" altLang="x-none"/>
          </a:p>
        </p:txBody>
      </p:sp>
      <p:sp>
        <p:nvSpPr>
          <p:cNvPr id="5123" name="Marcador de fecha 2">
            <a:extLst>
              <a:ext uri="{FF2B5EF4-FFF2-40B4-BE49-F238E27FC236}">
                <a16:creationId xmlns:a16="http://schemas.microsoft.com/office/drawing/2014/main" xmlns="" id="{18D6DE53-5372-4530-B2EF-496BCF9AEA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</a:lstStyle>
          <a:p>
            <a:pPr>
              <a:defRPr/>
            </a:pPr>
            <a:fld id="{17C0E371-0844-415E-9CB4-7B7FD33B54C5}" type="datetimeFigureOut">
              <a:rPr lang="es-ES_tradnl" altLang="x-none"/>
              <a:pPr>
                <a:defRPr/>
              </a:pPr>
              <a:t>07/11/2018</a:t>
            </a:fld>
            <a:endParaRPr lang="es-ES_tradnl" altLang="x-none"/>
          </a:p>
        </p:txBody>
      </p:sp>
      <p:sp>
        <p:nvSpPr>
          <p:cNvPr id="5124" name="Marcador de pie de página 3">
            <a:extLst>
              <a:ext uri="{FF2B5EF4-FFF2-40B4-BE49-F238E27FC236}">
                <a16:creationId xmlns:a16="http://schemas.microsoft.com/office/drawing/2014/main" xmlns="" id="{6B064F3E-A13E-4154-87FD-947CEF9A0E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</a:lstStyle>
          <a:p>
            <a:pPr>
              <a:defRPr/>
            </a:pPr>
            <a:endParaRPr lang="es-ES_tradnl" altLang="x-none"/>
          </a:p>
        </p:txBody>
      </p:sp>
      <p:sp>
        <p:nvSpPr>
          <p:cNvPr id="5125" name="Marcador de número de diapositiva 4">
            <a:extLst>
              <a:ext uri="{FF2B5EF4-FFF2-40B4-BE49-F238E27FC236}">
                <a16:creationId xmlns:a16="http://schemas.microsoft.com/office/drawing/2014/main" xmlns="" id="{0AAC2AAB-98CF-4773-A4EB-996E9A7D04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E43FF3B8-B05C-4652-9F2F-F6DEB56DD9E7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08043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ape 125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099" name="Shape 126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altLang="es-ES" smtClean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47912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1pPr>
    <a:lvl2pPr marL="742950" indent="-28575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2pPr>
    <a:lvl3pPr marL="11430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3pPr>
    <a:lvl4pPr marL="16002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4pPr>
    <a:lvl5pPr marL="20574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9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alt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>
            <a:extLst>
              <a:ext uri="{FF2B5EF4-FFF2-40B4-BE49-F238E27FC236}">
                <a16:creationId xmlns:a16="http://schemas.microsoft.com/office/drawing/2014/main" xmlns="" id="{6B8E0D7A-F997-484E-99FE-5B160453CDC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A9E33301-4BC5-4606-9854-5FF18427A54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413886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López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 Juan López</a:t>
            </a:r>
          </a:p>
        </p:txBody>
      </p:sp>
      <p:sp>
        <p:nvSpPr>
          <p:cNvPr id="94" name="“Escribir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“Escribir una cita aquí” </a:t>
            </a:r>
          </a:p>
        </p:txBody>
      </p:sp>
      <p:sp>
        <p:nvSpPr>
          <p:cNvPr id="4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60FF7D-077D-4F7B-A74B-12D46EC8B096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497669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Neue"/>
            </a:endParaRPr>
          </a:p>
        </p:txBody>
      </p:sp>
      <p:sp>
        <p:nvSpPr>
          <p:cNvPr id="3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27CA9-6684-458C-86D0-EB3307F0BCB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294384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15B1DD-A8AD-4623-94AE-1F4B56895F4B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704777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18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99F45-2116-4A00-86E4-F6B486386D1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219016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Neue"/>
            </a:endParaRPr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DDB1FF-4311-4683-BEB5-5A46F1AD54E3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14714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B5E603-FEFF-4F28-9B09-8FCC94E90719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88421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Neue"/>
            </a:endParaRPr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815D54-181D-4BAB-8002-52C0EAC65B9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408886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47BC0-BA51-4884-ADDA-61B83B2C289C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66729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294015-1577-4431-9A28-A1070378567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213301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Neue"/>
            </a:endParaRPr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>
            <a:extLst>
              <a:ext uri="{FF2B5EF4-FFF2-40B4-BE49-F238E27FC236}">
                <a16:creationId xmlns:a16="http://schemas.microsoft.com/office/drawing/2014/main" xmlns="" id="{01498790-28C5-456E-BDC2-AF9D71F9F1ED}"/>
              </a:ext>
            </a:extLst>
          </p:cNvPr>
          <p:cNvSpPr txBox="1">
            <a:spLocks noGrp="1"/>
          </p:cNvSpPr>
          <p:nvPr>
            <p:ph type="sldNum" sz="quarter" idx="14"/>
          </p:nvPr>
        </p:nvSpPr>
        <p:spPr>
          <a:xfrm>
            <a:off x="6329363" y="9296400"/>
            <a:ext cx="339725" cy="342900"/>
          </a:xfrm>
        </p:spPr>
        <p:txBody>
          <a:bodyPr/>
          <a:lstStyle>
            <a:lvl1pPr>
              <a:defRPr>
                <a:latin typeface="Helvetica Light" pitchFamily="34" charset="0"/>
                <a:ea typeface="Helvetica Neue"/>
                <a:cs typeface="Helvetica Neue"/>
                <a:sym typeface="Helvetica Light" pitchFamily="34" charset="0"/>
              </a:defRPr>
            </a:lvl1pPr>
          </a:lstStyle>
          <a:p>
            <a:fld id="{6EB1B703-4821-4FAC-947B-775AFB36D3F2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866989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381113-2DD8-4325-A0A5-774EC1F97DFB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45675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Neue"/>
            </a:endParaRPr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Neue"/>
            </a:endParaRPr>
          </a:p>
        </p:txBody>
      </p:sp>
      <p:sp>
        <p:nvSpPr>
          <p:cNvPr id="85" name="Imagen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Neue"/>
            </a:endParaRPr>
          </a:p>
        </p:txBody>
      </p:sp>
      <p:sp>
        <p:nvSpPr>
          <p:cNvPr id="5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2AF210-DAA2-45B3-ADC0-C46B03614363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00293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o del título"/>
          <p:cNvSpPr txBox="1">
            <a:spLocks noGrp="1"/>
          </p:cNvSpPr>
          <p:nvPr>
            <p:ph type="title"/>
          </p:nvPr>
        </p:nvSpPr>
        <p:spPr bwMode="auto"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>
                <a:sym typeface="Helvetica Neue Medium"/>
              </a:rPr>
              <a:t>Texto del título</a:t>
            </a:r>
          </a:p>
        </p:txBody>
      </p:sp>
      <p:sp>
        <p:nvSpPr>
          <p:cNvPr id="1027" name="Nivel de texto 1…"/>
          <p:cNvSpPr txBox="1">
            <a:spLocks noGrp="1"/>
          </p:cNvSpPr>
          <p:nvPr>
            <p:ph type="body" idx="1"/>
          </p:nvPr>
        </p:nvSpPr>
        <p:spPr bwMode="auto">
          <a:xfrm>
            <a:off x="952500" y="2590800"/>
            <a:ext cx="110998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>
                <a:sym typeface="Helvetica Neue"/>
              </a:rPr>
              <a:t>Nivel de texto 1</a:t>
            </a:r>
          </a:p>
          <a:p>
            <a:pPr lvl="1"/>
            <a:r>
              <a:rPr lang="es-ES" altLang="es-ES" smtClean="0">
                <a:sym typeface="Helvetica Neue"/>
              </a:rPr>
              <a:t>Nivel de texto 2</a:t>
            </a:r>
          </a:p>
          <a:p>
            <a:pPr lvl="2"/>
            <a:r>
              <a:rPr lang="es-ES" altLang="es-ES" smtClean="0">
                <a:sym typeface="Helvetica Neue"/>
              </a:rPr>
              <a:t>Nivel de texto 3</a:t>
            </a:r>
          </a:p>
          <a:p>
            <a:pPr lvl="3"/>
            <a:r>
              <a:rPr lang="es-ES" altLang="es-ES" smtClean="0">
                <a:sym typeface="Helvetica Neue"/>
              </a:rPr>
              <a:t>Nivel de texto 4</a:t>
            </a:r>
          </a:p>
          <a:p>
            <a:pPr lvl="4"/>
            <a:r>
              <a:rPr lang="es-ES" altLang="es-ES" smtClean="0">
                <a:sym typeface="Helvetica Neue"/>
              </a:rPr>
              <a:t>Nivel de texto 5</a:t>
            </a:r>
          </a:p>
        </p:txBody>
      </p:sp>
      <p:sp>
        <p:nvSpPr>
          <p:cNvPr id="1028" name="Número de diapositiva">
            <a:extLst>
              <a:ext uri="{FF2B5EF4-FFF2-40B4-BE49-F238E27FC236}">
                <a16:creationId xmlns:a16="http://schemas.microsoft.com/office/drawing/2014/main" xmlns="" id="{41F44042-8615-42F9-97CB-6761B9ABB5A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 bwMode="auto">
          <a:xfrm>
            <a:off x="6329363" y="9296400"/>
            <a:ext cx="3397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none" lIns="50800" tIns="50800" rIns="50800" bIns="50800" numCol="1" anchor="t" anchorCtr="0" compatLnSpc="1">
            <a:prstTxWarp prst="textNoShape">
              <a:avLst/>
            </a:prstTxWarp>
            <a:spAutoFit/>
          </a:bodyPr>
          <a:lstStyle>
            <a:lvl1pPr algn="ctr" eaLnBrk="1"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97B5470-2311-4B1C-A6E9-7644F65DE525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26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</p:sldLayoutIdLst>
  <p:transition spd="med"/>
  <p:txStyles>
    <p:titleStyle>
      <a:lvl1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Neue Medium"/>
        </a:defRPr>
      </a:lvl1pPr>
      <a:lvl2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Neue Medium"/>
        </a:defRPr>
      </a:lvl2pPr>
      <a:lvl3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Neue Medium"/>
        </a:defRPr>
      </a:lvl3pPr>
      <a:lvl4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Neue Medium"/>
        </a:defRPr>
      </a:lvl4pPr>
      <a:lvl5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indent="-444500" algn="l" defTabSz="584200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>
          <a:solidFill>
            <a:srgbClr val="000000"/>
          </a:solidFill>
          <a:latin typeface="Helvetica Neue"/>
          <a:ea typeface="Helvetica Neue"/>
          <a:cs typeface="Helvetica Neue"/>
          <a:sym typeface="Helvetica Neue"/>
        </a:defRPr>
      </a:lvl1pPr>
      <a:lvl2pPr marL="889000" indent="-444500" algn="l" defTabSz="584200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>
          <a:solidFill>
            <a:srgbClr val="000000"/>
          </a:solidFill>
          <a:latin typeface="Helvetica Neue"/>
          <a:ea typeface="Helvetica Neue"/>
          <a:cs typeface="Helvetica Neue"/>
          <a:sym typeface="Helvetica Neue"/>
        </a:defRPr>
      </a:lvl2pPr>
      <a:lvl3pPr marL="1333500" indent="-444500" algn="l" defTabSz="584200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>
          <a:solidFill>
            <a:srgbClr val="000000"/>
          </a:solidFill>
          <a:latin typeface="Helvetica Neue"/>
          <a:ea typeface="Helvetica Neue"/>
          <a:cs typeface="Helvetica Neue"/>
          <a:sym typeface="Helvetica Neue"/>
        </a:defRPr>
      </a:lvl3pPr>
      <a:lvl4pPr marL="1778000" indent="-444500" algn="l" defTabSz="584200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>
          <a:solidFill>
            <a:srgbClr val="000000"/>
          </a:solidFill>
          <a:latin typeface="Helvetica Neue"/>
          <a:ea typeface="Helvetica Neue"/>
          <a:cs typeface="Helvetica Neue"/>
          <a:sym typeface="Helvetica Neue"/>
        </a:defRPr>
      </a:lvl4pPr>
      <a:lvl5pPr marL="2222500" indent="-444500" algn="l" defTabSz="584200" rtl="0" eaLnBrk="0" fontAlgn="base" hangingPunct="0">
        <a:spcBef>
          <a:spcPts val="4200"/>
        </a:spcBef>
        <a:spcAft>
          <a:spcPct val="0"/>
        </a:spcAft>
        <a:buSzPct val="145000"/>
        <a:buChar char="•"/>
        <a:defRPr sz="3200">
          <a:solidFill>
            <a:srgbClr val="000000"/>
          </a:solidFill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iDental: el mayor escándalo dental del mundo"/>
          <p:cNvSpPr txBox="1">
            <a:spLocks noGrp="1"/>
          </p:cNvSpPr>
          <p:nvPr>
            <p:ph type="ctrTitle"/>
          </p:nvPr>
        </p:nvSpPr>
        <p:spPr>
          <a:xfrm>
            <a:off x="1536700" y="323851"/>
            <a:ext cx="10464800" cy="1479550"/>
          </a:xfrm>
        </p:spPr>
        <p:txBody>
          <a:bodyPr/>
          <a:lstStyle/>
          <a:p>
            <a:pPr eaLnBrk="1" hangingPunct="1"/>
            <a:r>
              <a:rPr lang="es-ES" altLang="es-ES" sz="5200" b="1" dirty="0" err="1" smtClean="0">
                <a:solidFill>
                  <a:srgbClr val="FF0000"/>
                </a:solidFill>
              </a:rPr>
              <a:t>iDental</a:t>
            </a:r>
            <a:r>
              <a:rPr lang="es-ES" altLang="es-ES" sz="5200" b="1" dirty="0" smtClean="0">
                <a:solidFill>
                  <a:srgbClr val="FF0000"/>
                </a:solidFill>
              </a:rPr>
              <a:t>, </a:t>
            </a:r>
            <a:r>
              <a:rPr lang="es-ES" altLang="es-ES" sz="5200" b="1" dirty="0" err="1" smtClean="0">
                <a:solidFill>
                  <a:srgbClr val="FF0000"/>
                </a:solidFill>
              </a:rPr>
              <a:t>Dentists</a:t>
            </a:r>
            <a:r>
              <a:rPr lang="es-ES" altLang="es-ES" sz="5200" b="1" dirty="0" smtClean="0">
                <a:solidFill>
                  <a:srgbClr val="FF0000"/>
                </a:solidFill>
              </a:rPr>
              <a:t> </a:t>
            </a:r>
            <a:r>
              <a:rPr lang="es-ES" altLang="es-ES" sz="5200" b="1" dirty="0" err="1" smtClean="0">
                <a:solidFill>
                  <a:srgbClr val="FF0000"/>
                </a:solidFill>
              </a:rPr>
              <a:t>with</a:t>
            </a:r>
            <a:r>
              <a:rPr lang="es-ES" altLang="es-ES" sz="5200" b="1" dirty="0" smtClean="0">
                <a:solidFill>
                  <a:srgbClr val="FF0000"/>
                </a:solidFill>
              </a:rPr>
              <a:t> a </a:t>
            </a:r>
            <a:r>
              <a:rPr lang="es-ES" altLang="es-ES" sz="5200" b="1" dirty="0" err="1" smtClean="0">
                <a:solidFill>
                  <a:srgbClr val="FF0000"/>
                </a:solidFill>
              </a:rPr>
              <a:t>heart</a:t>
            </a:r>
            <a:r>
              <a:rPr lang="es-ES" altLang="es-ES" sz="5200" b="1" dirty="0" smtClean="0">
                <a:solidFill>
                  <a:srgbClr val="FF0000"/>
                </a:solidFill>
              </a:rPr>
              <a:t/>
            </a:r>
            <a:br>
              <a:rPr lang="es-ES" altLang="es-ES" sz="5200" b="1" dirty="0" smtClean="0">
                <a:solidFill>
                  <a:srgbClr val="FF0000"/>
                </a:solidFill>
              </a:rPr>
            </a:br>
            <a:r>
              <a:rPr lang="es-ES" altLang="es-ES" sz="5200" b="1" dirty="0" err="1" smtClean="0">
                <a:solidFill>
                  <a:srgbClr val="FF0000"/>
                </a:solidFill>
              </a:rPr>
              <a:t>The</a:t>
            </a:r>
            <a:r>
              <a:rPr lang="es-ES" altLang="es-ES" sz="5200" b="1" dirty="0" smtClean="0">
                <a:solidFill>
                  <a:srgbClr val="FF0000"/>
                </a:solidFill>
              </a:rPr>
              <a:t> Great Dental </a:t>
            </a:r>
            <a:r>
              <a:rPr lang="es-ES" altLang="es-ES" sz="5200" b="1" dirty="0" err="1">
                <a:solidFill>
                  <a:srgbClr val="FF0000"/>
                </a:solidFill>
              </a:rPr>
              <a:t>S</a:t>
            </a:r>
            <a:r>
              <a:rPr lang="es-ES" altLang="es-ES" sz="5200" b="1" dirty="0" err="1" smtClean="0">
                <a:solidFill>
                  <a:srgbClr val="FF0000"/>
                </a:solidFill>
              </a:rPr>
              <a:t>candal</a:t>
            </a:r>
            <a:endParaRPr lang="es-ES" altLang="es-ES" sz="5200" b="1" i="1" dirty="0" smtClean="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149" name="idental.png" descr="ident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2164398"/>
            <a:ext cx="6448426" cy="367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646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150" name="Imagen" descr="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663" y="8342313"/>
            <a:ext cx="212407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1 Marcador de texto"/>
          <p:cNvSpPr>
            <a:spLocks noGrp="1"/>
          </p:cNvSpPr>
          <p:nvPr>
            <p:ph type="body" sz="quarter" idx="1"/>
          </p:nvPr>
        </p:nvSpPr>
        <p:spPr>
          <a:xfrm>
            <a:off x="1270000" y="5812682"/>
            <a:ext cx="10464800" cy="1130300"/>
          </a:xfrm>
        </p:spPr>
        <p:txBody>
          <a:bodyPr/>
          <a:lstStyle/>
          <a:p>
            <a:r>
              <a:rPr lang="pt-BR" sz="3200" b="1" dirty="0"/>
              <a:t>Dr. Miguel Ángel López-Andrade Jurado</a:t>
            </a:r>
          </a:p>
          <a:p>
            <a:r>
              <a:rPr lang="pt-BR" sz="3200" b="1" dirty="0" err="1"/>
              <a:t>Delegate</a:t>
            </a:r>
            <a:r>
              <a:rPr lang="pt-BR" sz="3200" b="1" dirty="0"/>
              <a:t> for </a:t>
            </a:r>
            <a:r>
              <a:rPr lang="pt-BR" sz="3200" b="1" dirty="0" err="1"/>
              <a:t>international</a:t>
            </a:r>
            <a:r>
              <a:rPr lang="pt-BR" sz="3200" b="1" dirty="0"/>
              <a:t> </a:t>
            </a:r>
            <a:r>
              <a:rPr lang="pt-BR" sz="3200" b="1" dirty="0" err="1"/>
              <a:t>affairs</a:t>
            </a:r>
            <a:endParaRPr lang="pt-BR" sz="3200" b="1" dirty="0"/>
          </a:p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0" y="6935044"/>
            <a:ext cx="1963737" cy="248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022601" y="7389168"/>
            <a:ext cx="71040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General </a:t>
            </a:r>
            <a:r>
              <a:rPr lang="es-ES" sz="3200" dirty="0" err="1"/>
              <a:t>meeting</a:t>
            </a:r>
            <a:r>
              <a:rPr lang="es-ES" sz="3200" dirty="0"/>
              <a:t> </a:t>
            </a:r>
            <a:r>
              <a:rPr lang="es-ES" sz="3200" dirty="0" err="1"/>
              <a:t>november</a:t>
            </a:r>
            <a:r>
              <a:rPr lang="es-ES" sz="3200" dirty="0"/>
              <a:t> 2018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14325"/>
            <a:ext cx="277495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410" name="Rectángulo redondeado">
            <a:extLst>
              <a:ext uri="{FF2B5EF4-FFF2-40B4-BE49-F238E27FC236}">
                <a16:creationId xmlns:a16="http://schemas.microsoft.com/office/drawing/2014/main" xmlns="" id="{0EF20D59-9045-47DA-87BF-137CB54B13B7}"/>
              </a:ext>
            </a:extLst>
          </p:cNvPr>
          <p:cNvSpPr/>
          <p:nvPr/>
        </p:nvSpPr>
        <p:spPr>
          <a:xfrm>
            <a:off x="3808413" y="839788"/>
            <a:ext cx="7596188" cy="1006475"/>
          </a:xfrm>
          <a:prstGeom prst="roundRect">
            <a:avLst>
              <a:gd name="adj" fmla="val 18938"/>
            </a:avLst>
          </a:prstGeom>
          <a:solidFill>
            <a:srgbClr val="2F33F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462" name="Rectángulo redondeado"/>
          <p:cNvSpPr>
            <a:spLocks noChangeArrowheads="1"/>
          </p:cNvSpPr>
          <p:nvPr/>
        </p:nvSpPr>
        <p:spPr bwMode="auto">
          <a:xfrm>
            <a:off x="4125913" y="465138"/>
            <a:ext cx="1312862" cy="1276350"/>
          </a:xfrm>
          <a:prstGeom prst="roundRect">
            <a:avLst>
              <a:gd name="adj" fmla="val 14931"/>
            </a:avLst>
          </a:prstGeom>
          <a:solidFill>
            <a:srgbClr val="2F33F8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463" name="05"/>
          <p:cNvSpPr txBox="1">
            <a:spLocks noChangeArrowheads="1"/>
          </p:cNvSpPr>
          <p:nvPr/>
        </p:nvSpPr>
        <p:spPr bwMode="auto">
          <a:xfrm>
            <a:off x="4548188" y="839788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05</a:t>
            </a:r>
          </a:p>
        </p:txBody>
      </p:sp>
      <p:sp>
        <p:nvSpPr>
          <p:cNvPr id="19464" name="Qué hemos hecho?"/>
          <p:cNvSpPr txBox="1">
            <a:spLocks noChangeArrowheads="1"/>
          </p:cNvSpPr>
          <p:nvPr/>
        </p:nvSpPr>
        <p:spPr bwMode="auto">
          <a:xfrm>
            <a:off x="5783263" y="866220"/>
            <a:ext cx="4321175" cy="90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Actions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by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the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Organisation</a:t>
            </a:r>
            <a:r>
              <a:rPr lang="es-ES" altLang="es-ES" sz="2600" dirty="0" smtClean="0">
                <a:solidFill>
                  <a:srgbClr val="FFFFFF"/>
                </a:solidFill>
              </a:rPr>
              <a:t> of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Colleges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pic>
        <p:nvPicPr>
          <p:cNvPr id="19465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130550"/>
            <a:ext cx="11680825" cy="662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18F68999-D16D-4186-A52E-717570F09A02}"/>
              </a:ext>
            </a:extLst>
          </p:cNvPr>
          <p:cNvSpPr txBox="1"/>
          <p:nvPr/>
        </p:nvSpPr>
        <p:spPr>
          <a:xfrm>
            <a:off x="2556530" y="8709425"/>
            <a:ext cx="997324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>
                <a:solidFill>
                  <a:schemeClr val="bg1"/>
                </a:solidFill>
              </a:rPr>
              <a:t>DIPUTADOS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6E2EEE4-9A65-413E-9051-2A33838D61B8}"/>
              </a:ext>
            </a:extLst>
          </p:cNvPr>
          <p:cNvSpPr txBox="1"/>
          <p:nvPr/>
        </p:nvSpPr>
        <p:spPr>
          <a:xfrm>
            <a:off x="2293765" y="3527712"/>
            <a:ext cx="1522853" cy="718145"/>
          </a:xfrm>
          <a:prstGeom prst="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dirty="0">
                <a:solidFill>
                  <a:schemeClr val="bg1"/>
                </a:solidFill>
              </a:rPr>
              <a:t>POLITICAL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dirty="0">
                <a:solidFill>
                  <a:schemeClr val="bg1"/>
                </a:solidFill>
              </a:rPr>
              <a:t>LEADERS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B2B6BE21-94F7-45A7-9218-6C6ACAFD9805}"/>
              </a:ext>
            </a:extLst>
          </p:cNvPr>
          <p:cNvSpPr/>
          <p:nvPr/>
        </p:nvSpPr>
        <p:spPr>
          <a:xfrm>
            <a:off x="2071751" y="5659686"/>
            <a:ext cx="1933321" cy="933589"/>
          </a:xfrm>
          <a:prstGeom prst="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MEETINGS WITH POLITICAL PARTIES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7E2CA4A8-5E76-49BC-ACF0-57249CE4B4A0}"/>
              </a:ext>
            </a:extLst>
          </p:cNvPr>
          <p:cNvSpPr/>
          <p:nvPr/>
        </p:nvSpPr>
        <p:spPr>
          <a:xfrm>
            <a:off x="2071751" y="6673070"/>
            <a:ext cx="1933321" cy="1210588"/>
          </a:xfrm>
          <a:prstGeom prst="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MEETINGS WITH THE MINISTRY OF HEALTH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998EB2D9-7F33-4FC3-9755-AF81AA8B522C}"/>
              </a:ext>
            </a:extLst>
          </p:cNvPr>
          <p:cNvSpPr/>
          <p:nvPr/>
        </p:nvSpPr>
        <p:spPr>
          <a:xfrm>
            <a:off x="2071751" y="8007104"/>
            <a:ext cx="1933321" cy="933589"/>
          </a:xfrm>
          <a:prstGeom prst="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MEETINGS WITH DEPUTIES AND SENATORS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D9001CAE-0F64-41EF-8070-F69815D3B9AC}"/>
              </a:ext>
            </a:extLst>
          </p:cNvPr>
          <p:cNvSpPr txBox="1"/>
          <p:nvPr/>
        </p:nvSpPr>
        <p:spPr>
          <a:xfrm>
            <a:off x="5500110" y="3630315"/>
            <a:ext cx="2089163" cy="718145"/>
          </a:xfrm>
          <a:prstGeom prst="rect">
            <a:avLst/>
          </a:prstGeom>
          <a:solidFill>
            <a:srgbClr val="FFB42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dirty="0">
                <a:solidFill>
                  <a:schemeClr val="bg1"/>
                </a:solidFill>
              </a:rPr>
              <a:t>CONSUMERS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dirty="0">
                <a:solidFill>
                  <a:schemeClr val="bg1"/>
                </a:solidFill>
              </a:rPr>
              <a:t>ASSOCIATIONS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68E535B7-445B-47AF-B497-F4BD6959E555}"/>
              </a:ext>
            </a:extLst>
          </p:cNvPr>
          <p:cNvSpPr/>
          <p:nvPr/>
        </p:nvSpPr>
        <p:spPr>
          <a:xfrm>
            <a:off x="5578030" y="5659686"/>
            <a:ext cx="1933321" cy="933589"/>
          </a:xfrm>
          <a:prstGeom prst="rect">
            <a:avLst/>
          </a:prstGeom>
          <a:solidFill>
            <a:srgbClr val="FFB42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MEETINGS WITH CONSUMERS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B7AC6AB4-A2AF-4342-8FEC-DD362B4DC092}"/>
              </a:ext>
            </a:extLst>
          </p:cNvPr>
          <p:cNvSpPr/>
          <p:nvPr/>
        </p:nvSpPr>
        <p:spPr>
          <a:xfrm>
            <a:off x="5521451" y="6974275"/>
            <a:ext cx="1933321" cy="656590"/>
          </a:xfrm>
          <a:prstGeom prst="rect">
            <a:avLst/>
          </a:prstGeom>
          <a:solidFill>
            <a:srgbClr val="FFB42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INTERVIEWS IN THE MEDIA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253DB9FC-B5BD-4225-9CAE-B757CE7CAE84}"/>
              </a:ext>
            </a:extLst>
          </p:cNvPr>
          <p:cNvSpPr/>
          <p:nvPr/>
        </p:nvSpPr>
        <p:spPr>
          <a:xfrm>
            <a:off x="5589397" y="8011866"/>
            <a:ext cx="1933321" cy="933589"/>
          </a:xfrm>
          <a:prstGeom prst="rect">
            <a:avLst/>
          </a:prstGeom>
          <a:solidFill>
            <a:srgbClr val="FFB42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INFORMATION TO AFFECTED PEOPLE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551D43F5-067F-4126-AF5C-210C1186BDE1}"/>
              </a:ext>
            </a:extLst>
          </p:cNvPr>
          <p:cNvSpPr txBox="1"/>
          <p:nvPr/>
        </p:nvSpPr>
        <p:spPr>
          <a:xfrm>
            <a:off x="9144001" y="3630315"/>
            <a:ext cx="1698034" cy="71814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dirty="0">
                <a:solidFill>
                  <a:schemeClr val="bg1"/>
                </a:solidFill>
              </a:rPr>
              <a:t>LEGAL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dirty="0">
                <a:solidFill>
                  <a:schemeClr val="bg1"/>
                </a:solidFill>
              </a:rPr>
              <a:t>ACTIONS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1A750FC1-CB43-4428-A84B-D284836493AC}"/>
              </a:ext>
            </a:extLst>
          </p:cNvPr>
          <p:cNvSpPr/>
          <p:nvPr/>
        </p:nvSpPr>
        <p:spPr>
          <a:xfrm>
            <a:off x="9026357" y="5846134"/>
            <a:ext cx="1933321" cy="65659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MEETINGS </a:t>
            </a:r>
            <a:r>
              <a:rPr lang="es-ES_tradnl" sz="1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WITH LAWYERS</a:t>
            </a:r>
            <a:endParaRPr lang="es-ES_tradnl" sz="18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B0CD6B73-887E-4666-A011-65B9CDA27B18}"/>
              </a:ext>
            </a:extLst>
          </p:cNvPr>
          <p:cNvSpPr/>
          <p:nvPr/>
        </p:nvSpPr>
        <p:spPr>
          <a:xfrm>
            <a:off x="9144001" y="6835776"/>
            <a:ext cx="1933321" cy="93358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OBSERVATORY OF CLAIMS AND COMPLAINTS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xmlns="" id="{A17DFA67-DE4C-4137-B0E4-6B176FF40EBC}"/>
              </a:ext>
            </a:extLst>
          </p:cNvPr>
          <p:cNvSpPr/>
          <p:nvPr/>
        </p:nvSpPr>
        <p:spPr>
          <a:xfrm>
            <a:off x="9094303" y="8009894"/>
            <a:ext cx="1933321" cy="108747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6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rPr>
              <a:t>GENERAL STATE PROSECUTOR OFFICE </a:t>
            </a:r>
            <a:r>
              <a:rPr lang="es-ES_tradnl" sz="1600" b="0" dirty="0">
                <a:solidFill>
                  <a:srgbClr val="FFFFFF"/>
                </a:solidFill>
                <a:sym typeface="Helvetica Neue Medium"/>
              </a:rPr>
              <a:t>COMPLAINT</a:t>
            </a:r>
            <a:endParaRPr lang="es-ES_tradnl" sz="16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">
            <a:extLst>
              <a:ext uri="{FF2B5EF4-FFF2-40B4-BE49-F238E27FC236}">
                <a16:creationId xmlns="" xmlns:a16="http://schemas.microsoft.com/office/drawing/2014/main" id="{3D056071-0298-47C0-80D6-94F8F8F67D64}"/>
              </a:ext>
            </a:extLst>
          </p:cNvPr>
          <p:cNvSpPr txBox="1"/>
          <p:nvPr/>
        </p:nvSpPr>
        <p:spPr>
          <a:xfrm>
            <a:off x="2556530" y="8709425"/>
            <a:ext cx="997324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>
                <a:solidFill>
                  <a:schemeClr val="bg1"/>
                </a:solidFill>
              </a:rPr>
              <a:t>DIPUTADOS</a:t>
            </a:r>
          </a:p>
        </p:txBody>
      </p:sp>
      <p:pic>
        <p:nvPicPr>
          <p:cNvPr id="14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77813"/>
            <a:ext cx="22113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5" name="Rectángulo redondeado"/>
          <p:cNvSpPr>
            <a:spLocks noChangeArrowheads="1"/>
          </p:cNvSpPr>
          <p:nvPr/>
        </p:nvSpPr>
        <p:spPr bwMode="auto">
          <a:xfrm>
            <a:off x="2944813" y="638175"/>
            <a:ext cx="8445500" cy="1006475"/>
          </a:xfrm>
          <a:prstGeom prst="roundRect">
            <a:avLst>
              <a:gd name="adj" fmla="val 18940"/>
            </a:avLst>
          </a:prstGeom>
          <a:solidFill>
            <a:srgbClr val="2F33F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Rectángulo redondeado"/>
          <p:cNvSpPr>
            <a:spLocks noChangeArrowheads="1"/>
          </p:cNvSpPr>
          <p:nvPr/>
        </p:nvSpPr>
        <p:spPr bwMode="auto">
          <a:xfrm>
            <a:off x="3132138" y="369888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2F33F8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05"/>
          <p:cNvSpPr txBox="1">
            <a:spLocks noChangeArrowheads="1"/>
          </p:cNvSpPr>
          <p:nvPr/>
        </p:nvSpPr>
        <p:spPr bwMode="auto">
          <a:xfrm>
            <a:off x="3632200" y="669925"/>
            <a:ext cx="3159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5</a:t>
            </a:r>
          </a:p>
        </p:txBody>
      </p:sp>
      <p:sp>
        <p:nvSpPr>
          <p:cNvPr id="18" name="Qué hemos hecho?"/>
          <p:cNvSpPr txBox="1">
            <a:spLocks noChangeArrowheads="1"/>
          </p:cNvSpPr>
          <p:nvPr/>
        </p:nvSpPr>
        <p:spPr bwMode="auto">
          <a:xfrm>
            <a:off x="4633913" y="863600"/>
            <a:ext cx="67564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Actions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by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the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Organisation</a:t>
            </a:r>
            <a:r>
              <a:rPr lang="es-ES" altLang="es-ES" sz="2600" dirty="0" smtClean="0">
                <a:solidFill>
                  <a:srgbClr val="FFFFFF"/>
                </a:solidFill>
              </a:rPr>
              <a:t> of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Colleges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19" name="Rectángulo 2">
            <a:extLst>
              <a:ext uri="{FF2B5EF4-FFF2-40B4-BE49-F238E27FC236}">
                <a16:creationId xmlns="" xmlns:a16="http://schemas.microsoft.com/office/drawing/2014/main" id="{786B3EB2-4AF8-4D1A-8E5D-7F1D74DFEAB9}"/>
              </a:ext>
            </a:extLst>
          </p:cNvPr>
          <p:cNvSpPr/>
          <p:nvPr/>
        </p:nvSpPr>
        <p:spPr>
          <a:xfrm>
            <a:off x="263525" y="2219325"/>
            <a:ext cx="12155691" cy="76826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es-ES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Spanish Dental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personified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criminal 						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proceedings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initiated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High </a:t>
            </a:r>
            <a:r>
              <a:rPr lang="es-E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endParaRPr lang="es-ES" sz="2300" b="0" dirty="0">
              <a:latin typeface="Helvetica Neue Medium (Títulos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es-E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endParaRPr lang="es-ES" sz="2300" b="0" dirty="0" smtClean="0">
              <a:latin typeface="Helvetica Neue Medium (Títulos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endParaRPr lang="es-ES" sz="2300" b="0" dirty="0">
              <a:latin typeface="Helvetica Neue Medium (Títulos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Spanish Dental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collaborating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in 					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requested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addition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proposing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es-E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endParaRPr lang="es-ES" sz="2300" b="0" dirty="0" smtClean="0">
              <a:latin typeface="Helvetica Neue Medium (Títulos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8">
              <a:lnSpc>
                <a:spcPct val="107000"/>
              </a:lnSpc>
              <a:defRPr/>
            </a:pP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. Application for modification of advertising regulations </a:t>
            </a: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in order to be </a:t>
            </a: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merely informative, not </a:t>
            </a:r>
            <a:r>
              <a:rPr lang="en-US" sz="2300" b="0" dirty="0" err="1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incitative</a:t>
            </a: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to consumption.</a:t>
            </a:r>
          </a:p>
          <a:p>
            <a:pPr lvl="8">
              <a:lnSpc>
                <a:spcPct val="107000"/>
              </a:lnSpc>
              <a:defRPr/>
            </a:pP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2. Application for modification of the Professional Societies Act so that the </a:t>
            </a:r>
            <a:r>
              <a:rPr lang="en-U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of colleges can </a:t>
            </a: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control </a:t>
            </a: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companies in an ethical way.</a:t>
            </a:r>
            <a:endParaRPr lang="en-US" sz="2300" b="0" dirty="0">
              <a:latin typeface="Helvetica Neue Medium (Títulos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>
              <a:lnSpc>
                <a:spcPct val="107000"/>
              </a:lnSpc>
              <a:defRPr/>
            </a:pP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Intrusism</a:t>
            </a: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trying to harden the penalties.</a:t>
            </a:r>
          </a:p>
          <a:p>
            <a:pPr lvl="8">
              <a:lnSpc>
                <a:spcPct val="107000"/>
              </a:lnSpc>
              <a:defRPr/>
            </a:pP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Request for greater control by the health authorities of health </a:t>
            </a:r>
            <a:r>
              <a:rPr lang="en-U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,.</a:t>
            </a:r>
          </a:p>
          <a:p>
            <a:pPr lvl="8">
              <a:lnSpc>
                <a:spcPct val="107000"/>
              </a:lnSpc>
              <a:defRPr/>
            </a:pP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. Collaboration with patients: information, reports, etc. </a:t>
            </a:r>
          </a:p>
          <a:p>
            <a:pPr lvl="8">
              <a:lnSpc>
                <a:spcPct val="107000"/>
              </a:lnSpc>
              <a:defRPr/>
            </a:pPr>
            <a:r>
              <a:rPr lang="en-US" sz="2300" b="0" dirty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5. Opening of sanctioning procedures to collegiate members by the </a:t>
            </a:r>
            <a:r>
              <a:rPr lang="en-US" sz="2300" b="0" dirty="0" err="1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sz="2300" b="0" dirty="0" smtClean="0">
                <a:latin typeface="Helvetica Neue Medium (Títulos)"/>
                <a:ea typeface="Times New Roman" panose="02020603050405020304" pitchFamily="18" charset="0"/>
                <a:cs typeface="Times New Roman" panose="02020603050405020304" pitchFamily="18" charset="0"/>
              </a:rPr>
              <a:t> of Colleges. </a:t>
            </a:r>
            <a:endParaRPr lang="en-US" sz="2300" b="0" dirty="0">
              <a:latin typeface="Helvetica Neue Medium (Títulos)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5">
              <a:lnSpc>
                <a:spcPct val="107000"/>
              </a:lnSpc>
              <a:defRPr/>
            </a:pPr>
            <a:endParaRPr lang="es-ES" sz="2300" b="0" dirty="0" smtClean="0">
              <a:latin typeface="Helvetica Neue Medium (Títulos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riángulo isósceles 13">
            <a:extLst>
              <a:ext uri="{FF2B5EF4-FFF2-40B4-BE49-F238E27FC236}">
                <a16:creationId xmlns="" xmlns:a16="http://schemas.microsoft.com/office/drawing/2014/main" id="{FFAA72A4-3844-41E4-8564-44881C61CCCB}"/>
              </a:ext>
            </a:extLst>
          </p:cNvPr>
          <p:cNvSpPr/>
          <p:nvPr/>
        </p:nvSpPr>
        <p:spPr>
          <a:xfrm>
            <a:off x="175191" y="2219325"/>
            <a:ext cx="2568009" cy="1446947"/>
          </a:xfrm>
          <a:prstGeom prst="triangle">
            <a:avLst>
              <a:gd name="adj" fmla="val 52646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0800" tIns="50800" rIns="50800" bIns="50800" spcCol="38100" anchor="ctr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pt-BR" sz="22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In </a:t>
            </a:r>
            <a:r>
              <a:rPr lang="pt-BR" sz="22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the</a:t>
            </a:r>
            <a:r>
              <a:rPr lang="pt-BR" sz="22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judicial </a:t>
            </a:r>
            <a:r>
              <a:rPr lang="pt-BR" sz="22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sphere</a:t>
            </a:r>
            <a:endParaRPr lang="pt-BR" sz="22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pt-BR" sz="22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1" name="Triángulo isósceles 14">
            <a:extLst>
              <a:ext uri="{FF2B5EF4-FFF2-40B4-BE49-F238E27FC236}">
                <a16:creationId xmlns="" xmlns:a16="http://schemas.microsoft.com/office/drawing/2014/main" id="{F2C06F88-DFA8-4564-B0C5-A5B8F7CCCCA5}"/>
              </a:ext>
            </a:extLst>
          </p:cNvPr>
          <p:cNvSpPr/>
          <p:nvPr/>
        </p:nvSpPr>
        <p:spPr>
          <a:xfrm>
            <a:off x="252138" y="4241531"/>
            <a:ext cx="2880000" cy="1446947"/>
          </a:xfrm>
          <a:prstGeom prst="triangle">
            <a:avLst>
              <a:gd name="adj" fmla="val 47354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pt-BR" sz="22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In </a:t>
            </a:r>
            <a:r>
              <a:rPr lang="pt-BR" sz="22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the</a:t>
            </a:r>
            <a:r>
              <a:rPr lang="pt-BR" sz="22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pt-BR" sz="22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political</a:t>
            </a:r>
            <a:r>
              <a:rPr lang="pt-BR" sz="22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pt-BR" sz="22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sphere</a:t>
            </a:r>
            <a:endParaRPr lang="pt-BR" sz="22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pt-BR" sz="22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0725120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511" y="1651740"/>
            <a:ext cx="7105489" cy="623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3556" name="Imagen" descr="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238" y="8353425"/>
            <a:ext cx="3273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B019F66-CA9D-4449-ACA2-22731CA352AD}"/>
              </a:ext>
            </a:extLst>
          </p:cNvPr>
          <p:cNvSpPr txBox="1"/>
          <p:nvPr/>
        </p:nvSpPr>
        <p:spPr>
          <a:xfrm>
            <a:off x="1672860" y="312620"/>
            <a:ext cx="8747651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800" dirty="0"/>
              <a:t>“</a:t>
            </a:r>
            <a:r>
              <a:rPr lang="es-ES_tradnl" sz="2800" dirty="0" err="1"/>
              <a:t>Without</a:t>
            </a:r>
            <a:r>
              <a:rPr lang="es-ES_tradnl" sz="2800" dirty="0"/>
              <a:t> </a:t>
            </a:r>
            <a:r>
              <a:rPr lang="es-ES_tradnl" sz="2800" dirty="0" err="1"/>
              <a:t>teeth</a:t>
            </a:r>
            <a:r>
              <a:rPr lang="es-ES_tradnl" sz="2800" dirty="0"/>
              <a:t>, </a:t>
            </a:r>
            <a:r>
              <a:rPr lang="es-ES_tradnl" sz="2800" dirty="0" err="1"/>
              <a:t>without</a:t>
            </a:r>
            <a:r>
              <a:rPr lang="es-ES_tradnl" sz="2800" dirty="0"/>
              <a:t> </a:t>
            </a:r>
            <a:r>
              <a:rPr lang="es-ES_tradnl" sz="4400" dirty="0" err="1">
                <a:latin typeface="Helvetica Neue Medium"/>
              </a:rPr>
              <a:t>money</a:t>
            </a:r>
            <a:r>
              <a:rPr lang="es-ES_tradnl" sz="2800" dirty="0"/>
              <a:t> and </a:t>
            </a:r>
            <a:r>
              <a:rPr lang="es-ES_tradnl" sz="2800" dirty="0" err="1"/>
              <a:t>frightened</a:t>
            </a:r>
            <a:r>
              <a:rPr lang="es-ES_tradnl" sz="2800" dirty="0"/>
              <a:t>”</a:t>
            </a:r>
          </a:p>
        </p:txBody>
      </p:sp>
      <p:pic>
        <p:nvPicPr>
          <p:cNvPr id="6" name="Imagen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7092950"/>
            <a:ext cx="1958975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479800" y="8353426"/>
            <a:ext cx="490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/>
            <a:r>
              <a:rPr lang="es-ES" altLang="es-ES" sz="4000" dirty="0">
                <a:solidFill>
                  <a:schemeClr val="tx1"/>
                </a:solidFill>
              </a:rPr>
              <a:t>16/11/2018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Línea">
            <a:extLst>
              <a:ext uri="{FF2B5EF4-FFF2-40B4-BE49-F238E27FC236}">
                <a16:creationId xmlns:a16="http://schemas.microsoft.com/office/drawing/2014/main" xmlns="" id="{8A187CF5-C553-40DB-8C22-2E0D1435EC79}"/>
              </a:ext>
            </a:extLst>
          </p:cNvPr>
          <p:cNvSpPr/>
          <p:nvPr/>
        </p:nvSpPr>
        <p:spPr>
          <a:xfrm>
            <a:off x="4454525" y="2206625"/>
            <a:ext cx="2820988" cy="0"/>
          </a:xfrm>
          <a:prstGeom prst="line">
            <a:avLst/>
          </a:prstGeom>
          <a:ln w="76200">
            <a:solidFill>
              <a:srgbClr val="941751"/>
            </a:solidFill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35" name="Imagen" descr="Imagen">
            <a:extLst>
              <a:ext uri="{FF2B5EF4-FFF2-40B4-BE49-F238E27FC236}">
                <a16:creationId xmlns:a16="http://schemas.microsoft.com/office/drawing/2014/main" xmlns="" id="{7DA40453-4939-4F78-BF54-F42CA4B88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rcRect l="21372" t="15641" r="21533" b="21813"/>
          <a:stretch>
            <a:fillRect/>
          </a:stretch>
        </p:blipFill>
        <p:spPr>
          <a:xfrm>
            <a:off x="4133285" y="2935922"/>
            <a:ext cx="4468814" cy="49029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3" y="0"/>
                </a:moveTo>
                <a:cubicBezTo>
                  <a:pt x="3218" y="0"/>
                  <a:pt x="1803" y="28"/>
                  <a:pt x="1719" y="84"/>
                </a:cubicBezTo>
                <a:cubicBezTo>
                  <a:pt x="1623" y="148"/>
                  <a:pt x="1602" y="245"/>
                  <a:pt x="1577" y="734"/>
                </a:cubicBezTo>
                <a:lnTo>
                  <a:pt x="1546" y="1310"/>
                </a:lnTo>
                <a:lnTo>
                  <a:pt x="909" y="1324"/>
                </a:lnTo>
                <a:cubicBezTo>
                  <a:pt x="420" y="1335"/>
                  <a:pt x="247" y="1359"/>
                  <a:pt x="167" y="1425"/>
                </a:cubicBezTo>
                <a:cubicBezTo>
                  <a:pt x="71" y="1504"/>
                  <a:pt x="63" y="1651"/>
                  <a:pt x="63" y="3333"/>
                </a:cubicBezTo>
                <a:lnTo>
                  <a:pt x="63" y="5153"/>
                </a:lnTo>
                <a:lnTo>
                  <a:pt x="207" y="5238"/>
                </a:lnTo>
                <a:lnTo>
                  <a:pt x="353" y="5326"/>
                </a:lnTo>
                <a:lnTo>
                  <a:pt x="176" y="5476"/>
                </a:lnTo>
                <a:lnTo>
                  <a:pt x="0" y="5626"/>
                </a:lnTo>
                <a:lnTo>
                  <a:pt x="17" y="7401"/>
                </a:lnTo>
                <a:cubicBezTo>
                  <a:pt x="34" y="9164"/>
                  <a:pt x="34" y="9180"/>
                  <a:pt x="165" y="9307"/>
                </a:cubicBezTo>
                <a:lnTo>
                  <a:pt x="297" y="9435"/>
                </a:lnTo>
                <a:lnTo>
                  <a:pt x="180" y="9531"/>
                </a:lnTo>
                <a:cubicBezTo>
                  <a:pt x="67" y="9624"/>
                  <a:pt x="63" y="9690"/>
                  <a:pt x="63" y="11447"/>
                </a:cubicBezTo>
                <a:cubicBezTo>
                  <a:pt x="63" y="13251"/>
                  <a:pt x="64" y="13268"/>
                  <a:pt x="190" y="13375"/>
                </a:cubicBezTo>
                <a:lnTo>
                  <a:pt x="318" y="13484"/>
                </a:lnTo>
                <a:lnTo>
                  <a:pt x="190" y="13592"/>
                </a:lnTo>
                <a:cubicBezTo>
                  <a:pt x="120" y="13652"/>
                  <a:pt x="63" y="13742"/>
                  <a:pt x="61" y="13792"/>
                </a:cubicBezTo>
                <a:cubicBezTo>
                  <a:pt x="60" y="13841"/>
                  <a:pt x="60" y="14658"/>
                  <a:pt x="61" y="15606"/>
                </a:cubicBezTo>
                <a:lnTo>
                  <a:pt x="63" y="17330"/>
                </a:lnTo>
                <a:lnTo>
                  <a:pt x="209" y="17434"/>
                </a:lnTo>
                <a:lnTo>
                  <a:pt x="355" y="17537"/>
                </a:lnTo>
                <a:lnTo>
                  <a:pt x="213" y="17645"/>
                </a:lnTo>
                <a:lnTo>
                  <a:pt x="71" y="17753"/>
                </a:lnTo>
                <a:lnTo>
                  <a:pt x="52" y="19677"/>
                </a:lnTo>
                <a:lnTo>
                  <a:pt x="31" y="21600"/>
                </a:lnTo>
                <a:lnTo>
                  <a:pt x="10800" y="21586"/>
                </a:lnTo>
                <a:lnTo>
                  <a:pt x="21569" y="21574"/>
                </a:lnTo>
                <a:lnTo>
                  <a:pt x="21585" y="19677"/>
                </a:lnTo>
                <a:lnTo>
                  <a:pt x="21600" y="17781"/>
                </a:lnTo>
                <a:lnTo>
                  <a:pt x="21454" y="17666"/>
                </a:lnTo>
                <a:lnTo>
                  <a:pt x="21310" y="17552"/>
                </a:lnTo>
                <a:lnTo>
                  <a:pt x="21454" y="17430"/>
                </a:lnTo>
                <a:lnTo>
                  <a:pt x="21598" y="17308"/>
                </a:lnTo>
                <a:lnTo>
                  <a:pt x="21598" y="15519"/>
                </a:lnTo>
                <a:lnTo>
                  <a:pt x="21598" y="13729"/>
                </a:lnTo>
                <a:lnTo>
                  <a:pt x="21450" y="13587"/>
                </a:lnTo>
                <a:lnTo>
                  <a:pt x="21303" y="13445"/>
                </a:lnTo>
                <a:lnTo>
                  <a:pt x="21450" y="13358"/>
                </a:lnTo>
                <a:lnTo>
                  <a:pt x="21598" y="13269"/>
                </a:lnTo>
                <a:lnTo>
                  <a:pt x="21598" y="11463"/>
                </a:lnTo>
                <a:lnTo>
                  <a:pt x="21598" y="9657"/>
                </a:lnTo>
                <a:lnTo>
                  <a:pt x="21458" y="9543"/>
                </a:lnTo>
                <a:lnTo>
                  <a:pt x="21318" y="9429"/>
                </a:lnTo>
                <a:lnTo>
                  <a:pt x="21458" y="9310"/>
                </a:lnTo>
                <a:lnTo>
                  <a:pt x="21598" y="9191"/>
                </a:lnTo>
                <a:lnTo>
                  <a:pt x="21598" y="7384"/>
                </a:lnTo>
                <a:lnTo>
                  <a:pt x="21598" y="5574"/>
                </a:lnTo>
                <a:lnTo>
                  <a:pt x="21454" y="5453"/>
                </a:lnTo>
                <a:lnTo>
                  <a:pt x="21310" y="5331"/>
                </a:lnTo>
                <a:lnTo>
                  <a:pt x="21454" y="5217"/>
                </a:lnTo>
                <a:lnTo>
                  <a:pt x="21598" y="5102"/>
                </a:lnTo>
                <a:lnTo>
                  <a:pt x="21598" y="3305"/>
                </a:lnTo>
                <a:cubicBezTo>
                  <a:pt x="21598" y="1697"/>
                  <a:pt x="21588" y="1501"/>
                  <a:pt x="21502" y="1435"/>
                </a:cubicBezTo>
                <a:cubicBezTo>
                  <a:pt x="21422" y="1375"/>
                  <a:pt x="20246" y="1358"/>
                  <a:pt x="14562" y="1336"/>
                </a:cubicBezTo>
                <a:lnTo>
                  <a:pt x="7717" y="1310"/>
                </a:lnTo>
                <a:lnTo>
                  <a:pt x="7689" y="734"/>
                </a:lnTo>
                <a:cubicBezTo>
                  <a:pt x="7664" y="245"/>
                  <a:pt x="7641" y="148"/>
                  <a:pt x="7545" y="84"/>
                </a:cubicBezTo>
                <a:cubicBezTo>
                  <a:pt x="7461" y="28"/>
                  <a:pt x="6047" y="0"/>
                  <a:pt x="4633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36" name="Rectángulo redondeado">
            <a:extLst>
              <a:ext uri="{FF2B5EF4-FFF2-40B4-BE49-F238E27FC236}">
                <a16:creationId xmlns:a16="http://schemas.microsoft.com/office/drawing/2014/main" xmlns="" id="{E0BC1D47-5D30-4198-B148-5E30D4A8EB78}"/>
              </a:ext>
            </a:extLst>
          </p:cNvPr>
          <p:cNvSpPr/>
          <p:nvPr/>
        </p:nvSpPr>
        <p:spPr>
          <a:xfrm>
            <a:off x="4111625" y="6905625"/>
            <a:ext cx="6743700" cy="1006475"/>
          </a:xfrm>
          <a:prstGeom prst="roundRect">
            <a:avLst>
              <a:gd name="adj" fmla="val 18938"/>
            </a:avLst>
          </a:prstGeom>
          <a:solidFill>
            <a:srgbClr val="2F33F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8" name="Rectángulo redondeado">
            <a:extLst>
              <a:ext uri="{FF2B5EF4-FFF2-40B4-BE49-F238E27FC236}">
                <a16:creationId xmlns:a16="http://schemas.microsoft.com/office/drawing/2014/main" xmlns="" id="{F4B65DF9-1AD2-41AA-A063-5F9065A768B1}"/>
              </a:ext>
            </a:extLst>
          </p:cNvPr>
          <p:cNvSpPr/>
          <p:nvPr/>
        </p:nvSpPr>
        <p:spPr>
          <a:xfrm>
            <a:off x="4086225" y="3098800"/>
            <a:ext cx="6743700" cy="1006475"/>
          </a:xfrm>
          <a:prstGeom prst="roundRect">
            <a:avLst>
              <a:gd name="adj" fmla="val 18938"/>
            </a:avLst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175" name="Rectángulo redondeado"/>
          <p:cNvSpPr>
            <a:spLocks noChangeArrowheads="1"/>
          </p:cNvSpPr>
          <p:nvPr/>
        </p:nvSpPr>
        <p:spPr bwMode="auto">
          <a:xfrm>
            <a:off x="4429125" y="2828925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F7BA01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0" name="Rectángulo redondeado">
            <a:extLst>
              <a:ext uri="{FF2B5EF4-FFF2-40B4-BE49-F238E27FC236}">
                <a16:creationId xmlns:a16="http://schemas.microsoft.com/office/drawing/2014/main" xmlns="" id="{0CEC867F-7115-40F8-B66E-21BC24BF7F27}"/>
              </a:ext>
            </a:extLst>
          </p:cNvPr>
          <p:cNvSpPr/>
          <p:nvPr/>
        </p:nvSpPr>
        <p:spPr>
          <a:xfrm>
            <a:off x="4111625" y="4079875"/>
            <a:ext cx="6743700" cy="1006475"/>
          </a:xfrm>
          <a:prstGeom prst="roundRect">
            <a:avLst>
              <a:gd name="adj" fmla="val 18938"/>
            </a:avLst>
          </a:prstGeom>
          <a:solidFill>
            <a:srgbClr val="3E914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177" name="Rectángulo redondeado"/>
          <p:cNvSpPr>
            <a:spLocks noChangeArrowheads="1"/>
          </p:cNvSpPr>
          <p:nvPr/>
        </p:nvSpPr>
        <p:spPr bwMode="auto">
          <a:xfrm>
            <a:off x="4429125" y="3749675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3E9143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2" name="Rectángulo redondeado">
            <a:extLst>
              <a:ext uri="{FF2B5EF4-FFF2-40B4-BE49-F238E27FC236}">
                <a16:creationId xmlns:a16="http://schemas.microsoft.com/office/drawing/2014/main" xmlns="" id="{7D73679F-A59B-44E6-A59E-08C7F97E8B88}"/>
              </a:ext>
            </a:extLst>
          </p:cNvPr>
          <p:cNvSpPr/>
          <p:nvPr/>
        </p:nvSpPr>
        <p:spPr>
          <a:xfrm>
            <a:off x="4111625" y="5032375"/>
            <a:ext cx="6743700" cy="1006475"/>
          </a:xfrm>
          <a:prstGeom prst="roundRect">
            <a:avLst>
              <a:gd name="adj" fmla="val 18938"/>
            </a:avLst>
          </a:prstGeom>
          <a:solidFill>
            <a:srgbClr val="94175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179" name="Rectángulo redondeado"/>
          <p:cNvSpPr>
            <a:spLocks noChangeArrowheads="1"/>
          </p:cNvSpPr>
          <p:nvPr/>
        </p:nvSpPr>
        <p:spPr bwMode="auto">
          <a:xfrm>
            <a:off x="4429125" y="4702175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941751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4" name="Rectángulo redondeado">
            <a:extLst>
              <a:ext uri="{FF2B5EF4-FFF2-40B4-BE49-F238E27FC236}">
                <a16:creationId xmlns:a16="http://schemas.microsoft.com/office/drawing/2014/main" xmlns="" id="{2A4E8FBE-563B-4037-9BD8-76DACB08FBF5}"/>
              </a:ext>
            </a:extLst>
          </p:cNvPr>
          <p:cNvSpPr/>
          <p:nvPr/>
        </p:nvSpPr>
        <p:spPr>
          <a:xfrm>
            <a:off x="4111625" y="5926138"/>
            <a:ext cx="6743700" cy="1006475"/>
          </a:xfrm>
          <a:prstGeom prst="roundRect">
            <a:avLst>
              <a:gd name="adj" fmla="val 18938"/>
            </a:avLst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181" name="Rectángulo redondeado"/>
          <p:cNvSpPr>
            <a:spLocks noChangeArrowheads="1"/>
          </p:cNvSpPr>
          <p:nvPr/>
        </p:nvSpPr>
        <p:spPr bwMode="auto">
          <a:xfrm>
            <a:off x="4429125" y="5595938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929292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182" name="Rectángulo redondeado"/>
          <p:cNvSpPr>
            <a:spLocks noChangeArrowheads="1"/>
          </p:cNvSpPr>
          <p:nvPr/>
        </p:nvSpPr>
        <p:spPr bwMode="auto">
          <a:xfrm>
            <a:off x="4429125" y="6530975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2F33F8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183" name="01"/>
          <p:cNvSpPr txBox="1">
            <a:spLocks noChangeArrowheads="1"/>
          </p:cNvSpPr>
          <p:nvPr/>
        </p:nvSpPr>
        <p:spPr bwMode="auto">
          <a:xfrm>
            <a:off x="4786313" y="3097213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01</a:t>
            </a:r>
          </a:p>
        </p:txBody>
      </p:sp>
      <p:sp>
        <p:nvSpPr>
          <p:cNvPr id="7184" name="02"/>
          <p:cNvSpPr txBox="1">
            <a:spLocks noChangeArrowheads="1"/>
          </p:cNvSpPr>
          <p:nvPr/>
        </p:nvSpPr>
        <p:spPr bwMode="auto">
          <a:xfrm>
            <a:off x="4786313" y="3962400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02</a:t>
            </a:r>
          </a:p>
        </p:txBody>
      </p:sp>
      <p:sp>
        <p:nvSpPr>
          <p:cNvPr id="7185" name="03"/>
          <p:cNvSpPr txBox="1">
            <a:spLocks noChangeArrowheads="1"/>
          </p:cNvSpPr>
          <p:nvPr/>
        </p:nvSpPr>
        <p:spPr bwMode="auto">
          <a:xfrm>
            <a:off x="4786313" y="500062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03</a:t>
            </a:r>
          </a:p>
        </p:txBody>
      </p:sp>
      <p:sp>
        <p:nvSpPr>
          <p:cNvPr id="7186" name="04"/>
          <p:cNvSpPr txBox="1">
            <a:spLocks noChangeArrowheads="1"/>
          </p:cNvSpPr>
          <p:nvPr/>
        </p:nvSpPr>
        <p:spPr bwMode="auto">
          <a:xfrm>
            <a:off x="4852988" y="5995988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04</a:t>
            </a:r>
          </a:p>
        </p:txBody>
      </p:sp>
      <p:sp>
        <p:nvSpPr>
          <p:cNvPr id="7187" name="05"/>
          <p:cNvSpPr txBox="1">
            <a:spLocks noChangeArrowheads="1"/>
          </p:cNvSpPr>
          <p:nvPr/>
        </p:nvSpPr>
        <p:spPr bwMode="auto">
          <a:xfrm>
            <a:off x="4852988" y="690562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05</a:t>
            </a:r>
          </a:p>
        </p:txBody>
      </p:sp>
      <p:sp>
        <p:nvSpPr>
          <p:cNvPr id="7188" name="06"/>
          <p:cNvSpPr txBox="1">
            <a:spLocks noChangeArrowheads="1"/>
          </p:cNvSpPr>
          <p:nvPr/>
        </p:nvSpPr>
        <p:spPr bwMode="auto">
          <a:xfrm>
            <a:off x="4786313" y="7899400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06</a:t>
            </a:r>
          </a:p>
        </p:txBody>
      </p:sp>
      <p:sp>
        <p:nvSpPr>
          <p:cNvPr id="7189" name="Qué es iDental?"/>
          <p:cNvSpPr txBox="1">
            <a:spLocks noChangeArrowheads="1"/>
          </p:cNvSpPr>
          <p:nvPr/>
        </p:nvSpPr>
        <p:spPr bwMode="auto">
          <a:xfrm>
            <a:off x="6072188" y="3350687"/>
            <a:ext cx="1215076" cy="50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IDental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7191" name="06"/>
          <p:cNvSpPr txBox="1">
            <a:spLocks noChangeArrowheads="1"/>
          </p:cNvSpPr>
          <p:nvPr/>
        </p:nvSpPr>
        <p:spPr bwMode="auto">
          <a:xfrm>
            <a:off x="4998335" y="7771016"/>
            <a:ext cx="309380" cy="54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 dirty="0" smtClean="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</a:t>
            </a:r>
            <a:endParaRPr lang="es-ES" altLang="es-ES" sz="2900" dirty="0">
              <a:solidFill>
                <a:srgbClr val="FFFFFF"/>
              </a:solidFill>
              <a:latin typeface="Lucida Grande"/>
              <a:ea typeface="Lucida Grande"/>
              <a:cs typeface="Lucida Grande"/>
              <a:sym typeface="Lucida Grande"/>
            </a:endParaRPr>
          </a:p>
        </p:txBody>
      </p:sp>
      <p:sp>
        <p:nvSpPr>
          <p:cNvPr id="7192" name="El contexto del problema"/>
          <p:cNvSpPr txBox="1">
            <a:spLocks noChangeArrowheads="1"/>
          </p:cNvSpPr>
          <p:nvPr/>
        </p:nvSpPr>
        <p:spPr bwMode="auto">
          <a:xfrm>
            <a:off x="6086475" y="4132263"/>
            <a:ext cx="412908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>
                <a:solidFill>
                  <a:srgbClr val="FFFFFF"/>
                </a:solidFill>
              </a:rPr>
              <a:t>The context of the problem</a:t>
            </a:r>
          </a:p>
        </p:txBody>
      </p:sp>
      <p:sp>
        <p:nvSpPr>
          <p:cNvPr id="7193" name="Las causas"/>
          <p:cNvSpPr txBox="1">
            <a:spLocks noChangeArrowheads="1"/>
          </p:cNvSpPr>
          <p:nvPr/>
        </p:nvSpPr>
        <p:spPr bwMode="auto">
          <a:xfrm>
            <a:off x="6086475" y="5286375"/>
            <a:ext cx="412908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Closure</a:t>
            </a:r>
            <a:r>
              <a:rPr lang="es-ES" altLang="es-ES" sz="2600" dirty="0" smtClean="0">
                <a:solidFill>
                  <a:srgbClr val="FFFFFF"/>
                </a:solidFill>
              </a:rPr>
              <a:t> of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Idental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clinics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7194" name="La magnitud del problema"/>
          <p:cNvSpPr txBox="1">
            <a:spLocks noChangeArrowheads="1"/>
          </p:cNvSpPr>
          <p:nvPr/>
        </p:nvSpPr>
        <p:spPr bwMode="auto">
          <a:xfrm>
            <a:off x="6086475" y="6036708"/>
            <a:ext cx="4321175" cy="90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Procedure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before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the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Courts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7195" name="Qué hemos hecho?"/>
          <p:cNvSpPr txBox="1">
            <a:spLocks noChangeArrowheads="1"/>
          </p:cNvSpPr>
          <p:nvPr/>
        </p:nvSpPr>
        <p:spPr bwMode="auto">
          <a:xfrm>
            <a:off x="6086475" y="6930470"/>
            <a:ext cx="4321175" cy="90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Actions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by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the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Organisation</a:t>
            </a:r>
            <a:r>
              <a:rPr lang="es-ES" altLang="es-ES" sz="2600" dirty="0" smtClean="0">
                <a:solidFill>
                  <a:srgbClr val="FFFFFF"/>
                </a:solidFill>
              </a:rPr>
              <a:t> of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Colleges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7196" name="Las posibles soluciones"/>
          <p:cNvSpPr txBox="1">
            <a:spLocks noChangeArrowheads="1"/>
          </p:cNvSpPr>
          <p:nvPr/>
        </p:nvSpPr>
        <p:spPr bwMode="auto">
          <a:xfrm>
            <a:off x="6154738" y="7962900"/>
            <a:ext cx="43211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>
                <a:solidFill>
                  <a:srgbClr val="FFFFFF"/>
                </a:solidFill>
              </a:rPr>
              <a:t>Possible solutions</a:t>
            </a:r>
          </a:p>
        </p:txBody>
      </p:sp>
      <p:pic>
        <p:nvPicPr>
          <p:cNvPr id="7197" name="idental2.png" descr="idental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222250"/>
            <a:ext cx="2773362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198" name="Sumario"/>
          <p:cNvSpPr txBox="1">
            <a:spLocks noChangeArrowheads="1"/>
          </p:cNvSpPr>
          <p:nvPr/>
        </p:nvSpPr>
        <p:spPr bwMode="auto">
          <a:xfrm>
            <a:off x="4310063" y="1138238"/>
            <a:ext cx="310991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6000" b="0">
                <a:solidFill>
                  <a:srgbClr val="941100"/>
                </a:solidFill>
                <a:latin typeface="Impact" pitchFamily="34" charset="0"/>
                <a:sym typeface="Impact" pitchFamily="34" charset="0"/>
              </a:rPr>
              <a:t>Summary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77813"/>
            <a:ext cx="22113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2" name="Creada en 2014 quiebra en mayo 2018…">
            <a:extLst>
              <a:ext uri="{FF2B5EF4-FFF2-40B4-BE49-F238E27FC236}">
                <a16:creationId xmlns:a16="http://schemas.microsoft.com/office/drawing/2014/main" xmlns="" id="{63D5C7CF-6A8C-4D53-9F84-9832E2C24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72" y="3867370"/>
            <a:ext cx="11820697" cy="453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 marL="342900" indent="-3429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>
              <a:buClr>
                <a:srgbClr val="FF2600"/>
              </a:buClr>
              <a:buSzPct val="145000"/>
              <a:buFont typeface="Arial" panose="020B0604020202020204" pitchFamily="34" charset="0"/>
              <a:buChar char="•"/>
              <a:defRPr/>
            </a:pPr>
            <a:r>
              <a:rPr lang="es-ES" altLang="es-ES" b="0" dirty="0" smtClean="0">
                <a:latin typeface="+mj-lt"/>
              </a:rPr>
              <a:t>2014 </a:t>
            </a:r>
            <a:r>
              <a:rPr lang="es-ES" altLang="es-ES" b="0" dirty="0">
                <a:latin typeface="+mj-lt"/>
              </a:rPr>
              <a:t>→ </a:t>
            </a:r>
            <a:r>
              <a:rPr lang="es-ES" altLang="es-ES" b="0" dirty="0" err="1" smtClean="0">
                <a:latin typeface="+mj-lt"/>
              </a:rPr>
              <a:t>Creation</a:t>
            </a:r>
            <a:r>
              <a:rPr lang="es-ES" altLang="es-ES" b="0" dirty="0" smtClean="0">
                <a:latin typeface="+mj-lt"/>
              </a:rPr>
              <a:t> of </a:t>
            </a:r>
            <a:r>
              <a:rPr lang="es-ES" altLang="es-ES" b="0" dirty="0" err="1" smtClean="0">
                <a:latin typeface="+mj-lt"/>
              </a:rPr>
              <a:t>the</a:t>
            </a:r>
            <a:r>
              <a:rPr lang="es-ES" altLang="es-ES" b="0" dirty="0" smtClean="0">
                <a:latin typeface="+mj-lt"/>
              </a:rPr>
              <a:t> </a:t>
            </a:r>
            <a:r>
              <a:rPr lang="es-ES" altLang="es-ES" b="0" dirty="0" err="1" smtClean="0">
                <a:latin typeface="+mj-lt"/>
              </a:rPr>
              <a:t>commercial</a:t>
            </a:r>
            <a:r>
              <a:rPr lang="es-ES" altLang="es-ES" b="0" dirty="0" smtClean="0">
                <a:latin typeface="+mj-lt"/>
              </a:rPr>
              <a:t> </a:t>
            </a:r>
            <a:r>
              <a:rPr lang="es-ES" altLang="es-ES" b="0" dirty="0" err="1" smtClean="0">
                <a:latin typeface="+mj-lt"/>
              </a:rPr>
              <a:t>company</a:t>
            </a:r>
            <a:r>
              <a:rPr lang="es-ES" altLang="es-ES" b="0" dirty="0" smtClean="0">
                <a:latin typeface="+mj-lt"/>
              </a:rPr>
              <a:t> </a:t>
            </a:r>
            <a:r>
              <a:rPr lang="es-ES" altLang="es-ES" b="0" dirty="0" err="1" smtClean="0">
                <a:latin typeface="+mj-lt"/>
              </a:rPr>
              <a:t>Idental</a:t>
            </a:r>
            <a:r>
              <a:rPr lang="es-ES" altLang="es-ES" b="0" dirty="0" smtClean="0">
                <a:latin typeface="+mj-lt"/>
              </a:rPr>
              <a:t>, </a:t>
            </a:r>
            <a:r>
              <a:rPr lang="es-ES" altLang="es-ES" b="0" dirty="0" err="1" smtClean="0">
                <a:latin typeface="+mj-lt"/>
              </a:rPr>
              <a:t>formed</a:t>
            </a:r>
            <a:r>
              <a:rPr lang="es-ES" altLang="es-ES" b="0" dirty="0" smtClean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by</a:t>
            </a:r>
            <a:r>
              <a:rPr lang="es-ES" altLang="es-ES" b="0" dirty="0">
                <a:latin typeface="+mj-lt"/>
              </a:rPr>
              <a:t> a </a:t>
            </a:r>
            <a:r>
              <a:rPr lang="es-ES" altLang="es-ES" b="0" dirty="0" err="1">
                <a:latin typeface="+mj-lt"/>
              </a:rPr>
              <a:t>large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number</a:t>
            </a:r>
            <a:r>
              <a:rPr lang="es-ES" altLang="es-ES" b="0" dirty="0">
                <a:latin typeface="+mj-lt"/>
              </a:rPr>
              <a:t> of </a:t>
            </a:r>
            <a:r>
              <a:rPr lang="es-ES" altLang="es-ES" b="0" dirty="0" err="1">
                <a:latin typeface="+mj-lt"/>
              </a:rPr>
              <a:t>companies</a:t>
            </a:r>
            <a:r>
              <a:rPr lang="es-ES" altLang="es-ES" b="0" dirty="0">
                <a:latin typeface="+mj-lt"/>
              </a:rPr>
              <a:t>, </a:t>
            </a:r>
            <a:r>
              <a:rPr lang="es-ES" altLang="es-ES" b="0" dirty="0" err="1">
                <a:latin typeface="+mj-lt"/>
              </a:rPr>
              <a:t>being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the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main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ones</a:t>
            </a:r>
            <a:r>
              <a:rPr lang="es-ES" altLang="es-ES" b="0" dirty="0">
                <a:latin typeface="+mj-lt"/>
              </a:rPr>
              <a:t>:</a:t>
            </a:r>
          </a:p>
          <a:p>
            <a:pPr marL="4000500" lvl="8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s-ES" altLang="es-ES" b="0" dirty="0">
                <a:latin typeface="+mj-lt"/>
              </a:rPr>
              <a:t>DENTAL GLOBAL MANAGEMENT S.L.</a:t>
            </a:r>
          </a:p>
          <a:p>
            <a:pPr marL="4000500" lvl="8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s-ES" altLang="es-ES" b="0" dirty="0">
                <a:latin typeface="+mj-lt"/>
              </a:rPr>
              <a:t>GLOBAL CLINIC S.L. </a:t>
            </a:r>
          </a:p>
          <a:p>
            <a:pPr marL="4000500" lvl="8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s-ES" altLang="es-ES" b="0" dirty="0">
                <a:latin typeface="+mj-lt"/>
              </a:rPr>
              <a:t>IFACTORY GLOBAL LAB S.L.</a:t>
            </a:r>
          </a:p>
          <a:p>
            <a:pPr marL="4000500" lvl="8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s-ES" altLang="es-ES" b="0" dirty="0">
                <a:latin typeface="+mj-lt"/>
              </a:rPr>
              <a:t>UCS GLOBAL TRAINNING S.L.</a:t>
            </a:r>
          </a:p>
          <a:p>
            <a:pPr marL="4000500" lvl="8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s-ES" altLang="es-ES" b="0" dirty="0">
                <a:latin typeface="+mj-lt"/>
              </a:rPr>
              <a:t>SISTHEX IBERIA S.L.</a:t>
            </a:r>
          </a:p>
          <a:p>
            <a:pPr marL="4000500" lvl="8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s-ES" altLang="es-ES" b="0" dirty="0">
                <a:latin typeface="+mj-lt"/>
              </a:rPr>
              <a:t>RANDOM CORPS S.L.</a:t>
            </a:r>
          </a:p>
          <a:p>
            <a:pPr eaLnBrk="1">
              <a:buClr>
                <a:srgbClr val="FF2600"/>
              </a:buClr>
              <a:buSzPct val="145000"/>
              <a:buFont typeface="Arial" panose="020B0604020202020204" pitchFamily="34" charset="0"/>
              <a:buChar char="•"/>
              <a:defRPr/>
            </a:pPr>
            <a:endParaRPr lang="es-ES" altLang="es-ES" b="0" dirty="0">
              <a:latin typeface="+mj-lt"/>
            </a:endParaRPr>
          </a:p>
          <a:p>
            <a:pPr eaLnBrk="1">
              <a:buClr>
                <a:srgbClr val="FF2600"/>
              </a:buClr>
              <a:buSzPct val="145000"/>
              <a:buFont typeface="Arial" panose="020B0604020202020204" pitchFamily="34" charset="0"/>
              <a:buChar char="•"/>
              <a:defRPr/>
            </a:pPr>
            <a:r>
              <a:rPr lang="es-ES" altLang="es-ES" b="0" dirty="0" err="1">
                <a:latin typeface="+mj-lt"/>
              </a:rPr>
              <a:t>October</a:t>
            </a:r>
            <a:r>
              <a:rPr lang="es-ES" altLang="es-ES" b="0" dirty="0">
                <a:latin typeface="+mj-lt"/>
              </a:rPr>
              <a:t> 2017 → </a:t>
            </a:r>
            <a:r>
              <a:rPr lang="es-ES" altLang="es-ES" b="0" dirty="0" err="1">
                <a:latin typeface="+mj-lt"/>
              </a:rPr>
              <a:t>sold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to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the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investment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fund</a:t>
            </a:r>
            <a:r>
              <a:rPr lang="es-ES" altLang="es-ES" b="0" dirty="0">
                <a:latin typeface="+mj-lt"/>
              </a:rPr>
              <a:t> WESTON HILL (↑ €25,000,000)</a:t>
            </a:r>
          </a:p>
          <a:p>
            <a:pPr eaLnBrk="1">
              <a:buClr>
                <a:srgbClr val="FF2600"/>
              </a:buClr>
              <a:buSzPct val="145000"/>
              <a:buFont typeface="Arial" panose="020B0604020202020204" pitchFamily="34" charset="0"/>
              <a:buChar char="•"/>
              <a:defRPr/>
            </a:pPr>
            <a:endParaRPr lang="es-ES" altLang="es-ES" b="0" dirty="0">
              <a:latin typeface="+mj-lt"/>
            </a:endParaRPr>
          </a:p>
          <a:p>
            <a:pPr eaLnBrk="1">
              <a:buClr>
                <a:srgbClr val="FF2600"/>
              </a:buClr>
              <a:buSzPct val="145000"/>
              <a:buFont typeface="Arial" panose="020B0604020202020204" pitchFamily="34" charset="0"/>
              <a:buChar char="•"/>
              <a:defRPr/>
            </a:pPr>
            <a:r>
              <a:rPr lang="es-ES" altLang="es-ES" b="0" dirty="0">
                <a:latin typeface="+mj-lt"/>
              </a:rPr>
              <a:t>2018 → </a:t>
            </a:r>
            <a:r>
              <a:rPr lang="es-ES" altLang="es-ES" b="0" dirty="0" err="1">
                <a:latin typeface="+mj-lt"/>
              </a:rPr>
              <a:t>bankruptcy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iDental</a:t>
            </a:r>
            <a:r>
              <a:rPr lang="es-ES" altLang="es-ES" b="0" dirty="0">
                <a:latin typeface="+mj-lt"/>
              </a:rPr>
              <a:t> → </a:t>
            </a:r>
            <a:r>
              <a:rPr lang="es-ES" altLang="es-ES" b="0" dirty="0" err="1" smtClean="0">
                <a:latin typeface="+mj-lt"/>
              </a:rPr>
              <a:t>closure</a:t>
            </a:r>
            <a:r>
              <a:rPr lang="es-ES" altLang="es-ES" b="0" dirty="0" smtClean="0">
                <a:latin typeface="+mj-lt"/>
              </a:rPr>
              <a:t> of </a:t>
            </a:r>
            <a:r>
              <a:rPr lang="es-ES" altLang="es-ES" b="0" dirty="0" err="1">
                <a:latin typeface="+mj-lt"/>
              </a:rPr>
              <a:t>all</a:t>
            </a:r>
            <a:r>
              <a:rPr lang="es-ES" altLang="es-ES" b="0" dirty="0">
                <a:latin typeface="+mj-lt"/>
              </a:rPr>
              <a:t> </a:t>
            </a:r>
            <a:r>
              <a:rPr lang="es-ES" altLang="es-ES" b="0" dirty="0" err="1">
                <a:latin typeface="+mj-lt"/>
              </a:rPr>
              <a:t>clinics</a:t>
            </a:r>
            <a:endParaRPr lang="es-ES" altLang="es-ES" b="0" dirty="0">
              <a:latin typeface="+mj-lt"/>
            </a:endParaRPr>
          </a:p>
        </p:txBody>
      </p:sp>
      <p:sp>
        <p:nvSpPr>
          <p:cNvPr id="13" name="Rectángulo redondeado">
            <a:extLst>
              <a:ext uri="{FF2B5EF4-FFF2-40B4-BE49-F238E27FC236}">
                <a16:creationId xmlns:a16="http://schemas.microsoft.com/office/drawing/2014/main" xmlns="" id="{340AABCF-34D1-4442-B924-CDB34D059441}"/>
              </a:ext>
            </a:extLst>
          </p:cNvPr>
          <p:cNvSpPr/>
          <p:nvPr/>
        </p:nvSpPr>
        <p:spPr>
          <a:xfrm>
            <a:off x="3008313" y="527050"/>
            <a:ext cx="7997825" cy="1006475"/>
          </a:xfrm>
          <a:prstGeom prst="roundRect">
            <a:avLst>
              <a:gd name="adj" fmla="val 18938"/>
            </a:avLst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>
              <a:defRPr/>
            </a:pPr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tángulo redondeado"/>
          <p:cNvSpPr>
            <a:spLocks noChangeArrowheads="1"/>
          </p:cNvSpPr>
          <p:nvPr/>
        </p:nvSpPr>
        <p:spPr bwMode="auto">
          <a:xfrm>
            <a:off x="3221038" y="365125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F7BA01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01"/>
          <p:cNvSpPr txBox="1">
            <a:spLocks noChangeArrowheads="1"/>
          </p:cNvSpPr>
          <p:nvPr/>
        </p:nvSpPr>
        <p:spPr bwMode="auto">
          <a:xfrm>
            <a:off x="3656013" y="557213"/>
            <a:ext cx="3159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1</a:t>
            </a:r>
          </a:p>
        </p:txBody>
      </p:sp>
      <p:sp>
        <p:nvSpPr>
          <p:cNvPr id="16" name="Qué es iDental?"/>
          <p:cNvSpPr txBox="1">
            <a:spLocks noChangeArrowheads="1"/>
          </p:cNvSpPr>
          <p:nvPr/>
        </p:nvSpPr>
        <p:spPr bwMode="auto">
          <a:xfrm>
            <a:off x="4722813" y="779463"/>
            <a:ext cx="3636962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>
                <a:solidFill>
                  <a:srgbClr val="FFFFFF"/>
                </a:solidFill>
              </a:rPr>
              <a:t>iDental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17" name="iDental: el mayor escándalo dental del mundo">
            <a:extLst>
              <a:ext uri="{FF2B5EF4-FFF2-40B4-BE49-F238E27FC236}">
                <a16:creationId xmlns:a16="http://schemas.microsoft.com/office/drawing/2014/main" xmlns="" id="{6B65BEF5-D3BC-44E8-A522-69FBF0915106}"/>
              </a:ext>
            </a:extLst>
          </p:cNvPr>
          <p:cNvSpPr txBox="1">
            <a:spLocks/>
          </p:cNvSpPr>
          <p:nvPr/>
        </p:nvSpPr>
        <p:spPr bwMode="auto">
          <a:xfrm>
            <a:off x="3375025" y="1836738"/>
            <a:ext cx="6732588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  <a:lvl2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2pPr>
            <a:lvl3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3pPr>
            <a:lvl4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4pPr>
            <a:lvl5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eaLnBrk="1" hangingPunct="1">
              <a:defRPr/>
            </a:pPr>
            <a:r>
              <a:rPr lang="es-ES" altLang="es-ES" sz="5600" kern="0" dirty="0" smtClean="0"/>
              <a:t> </a:t>
            </a:r>
            <a:r>
              <a:rPr lang="es-ES" altLang="es-ES" sz="5600" kern="0" dirty="0" err="1" smtClean="0"/>
              <a:t>iDental</a:t>
            </a:r>
            <a:r>
              <a:rPr lang="es-ES" altLang="es-ES" sz="5600" kern="0" dirty="0" smtClean="0"/>
              <a:t> </a:t>
            </a:r>
            <a:r>
              <a:rPr lang="es-ES" altLang="es-ES" sz="5600" kern="0" dirty="0" err="1" smtClean="0"/>
              <a:t>history</a:t>
            </a:r>
            <a:endParaRPr lang="es-ES" altLang="es-ES" sz="5600" kern="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8581451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dental2.png" descr="idental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14325"/>
            <a:ext cx="277495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196" name="Creada en 2014 quiebra en mayo 2018…"/>
          <p:cNvSpPr txBox="1">
            <a:spLocks noChangeArrowheads="1"/>
          </p:cNvSpPr>
          <p:nvPr/>
        </p:nvSpPr>
        <p:spPr bwMode="auto">
          <a:xfrm>
            <a:off x="464820" y="3424496"/>
            <a:ext cx="5712460" cy="502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342900" indent="-3429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n-US" altLang="es-ES" sz="2000" b="0" dirty="0" smtClean="0"/>
              <a:t>Business model → "low cost" clinics</a:t>
            </a:r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endParaRPr lang="en-US" altLang="es-ES" sz="2000" b="0" dirty="0" smtClean="0"/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n-US" altLang="es-ES" sz="2000" b="0" dirty="0" smtClean="0"/>
              <a:t>Macro-clinics → 100.000 m²</a:t>
            </a:r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endParaRPr lang="en-US" altLang="es-ES" sz="2000" b="0" dirty="0" smtClean="0"/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n-US" altLang="es-ES" sz="2000" b="0" dirty="0" smtClean="0"/>
              <a:t>3,171 employees (800 of whom are dentists) </a:t>
            </a:r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endParaRPr lang="en-US" altLang="es-ES" sz="2000" b="0" dirty="0" smtClean="0"/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n-US" altLang="es-ES" sz="2000" b="0" dirty="0" smtClean="0"/>
              <a:t>More than 350,000 patients treated</a:t>
            </a:r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endParaRPr lang="en-US" altLang="es-ES" sz="2000" b="0" dirty="0" smtClean="0"/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n-US" altLang="es-ES" sz="2000" b="0" dirty="0" smtClean="0"/>
              <a:t>Cheap specialist </a:t>
            </a:r>
            <a:r>
              <a:rPr lang="en-US" altLang="es-ES" sz="2000" b="0" dirty="0" err="1" smtClean="0"/>
              <a:t>labour</a:t>
            </a:r>
            <a:r>
              <a:rPr lang="en-US" altLang="es-ES" sz="2000" b="0" dirty="0" smtClean="0"/>
              <a:t> (paid postgraduate training)</a:t>
            </a:r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endParaRPr lang="en-US" altLang="es-ES" sz="2000" b="0" dirty="0" smtClean="0"/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n-US" altLang="es-ES" sz="2000" b="0" dirty="0" smtClean="0"/>
              <a:t>Bimonthly and late payments to workers</a:t>
            </a:r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endParaRPr lang="en-US" altLang="es-ES" sz="2000" b="0" dirty="0" smtClean="0"/>
          </a:p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n-US" altLang="es-ES" sz="2000" b="0" dirty="0" smtClean="0"/>
              <a:t>Sometimes → working hours exceed 12 hrs./day, sick leave due to anxiety and injuries...</a:t>
            </a:r>
            <a:endParaRPr lang="es-ES" altLang="es-ES" sz="2000" b="0" dirty="0"/>
          </a:p>
        </p:txBody>
      </p:sp>
      <p:sp>
        <p:nvSpPr>
          <p:cNvPr id="169" name="Rectángulo redondeado">
            <a:extLst>
              <a:ext uri="{FF2B5EF4-FFF2-40B4-BE49-F238E27FC236}">
                <a16:creationId xmlns:a16="http://schemas.microsoft.com/office/drawing/2014/main" xmlns="" id="{8A9E3ADC-ACC9-49F0-A844-3587C5977B48}"/>
              </a:ext>
            </a:extLst>
          </p:cNvPr>
          <p:cNvSpPr/>
          <p:nvPr/>
        </p:nvSpPr>
        <p:spPr>
          <a:xfrm>
            <a:off x="3795713" y="788988"/>
            <a:ext cx="6743700" cy="1006475"/>
          </a:xfrm>
          <a:prstGeom prst="roundRect">
            <a:avLst>
              <a:gd name="adj" fmla="val 18938"/>
            </a:avLst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199" name="Rectángulo redondeado"/>
          <p:cNvSpPr>
            <a:spLocks noChangeArrowheads="1"/>
          </p:cNvSpPr>
          <p:nvPr/>
        </p:nvSpPr>
        <p:spPr bwMode="auto">
          <a:xfrm>
            <a:off x="4138613" y="519113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F7BA01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200" name="01"/>
          <p:cNvSpPr txBox="1">
            <a:spLocks noChangeArrowheads="1"/>
          </p:cNvSpPr>
          <p:nvPr/>
        </p:nvSpPr>
        <p:spPr bwMode="auto">
          <a:xfrm>
            <a:off x="4495800" y="787400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01</a:t>
            </a:r>
          </a:p>
        </p:txBody>
      </p:sp>
      <p:sp>
        <p:nvSpPr>
          <p:cNvPr id="8201" name="Qué es iDental?"/>
          <p:cNvSpPr txBox="1">
            <a:spLocks noChangeArrowheads="1"/>
          </p:cNvSpPr>
          <p:nvPr/>
        </p:nvSpPr>
        <p:spPr bwMode="auto">
          <a:xfrm>
            <a:off x="5781675" y="1040874"/>
            <a:ext cx="1215076" cy="50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iDental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11" name="iDental: el mayor escándalo dental del mundo">
            <a:extLst>
              <a:ext uri="{FF2B5EF4-FFF2-40B4-BE49-F238E27FC236}">
                <a16:creationId xmlns:a16="http://schemas.microsoft.com/office/drawing/2014/main" xmlns="" id="{6B65BEF5-D3BC-44E8-A522-69FBF0915106}"/>
              </a:ext>
            </a:extLst>
          </p:cNvPr>
          <p:cNvSpPr txBox="1">
            <a:spLocks/>
          </p:cNvSpPr>
          <p:nvPr/>
        </p:nvSpPr>
        <p:spPr bwMode="auto">
          <a:xfrm>
            <a:off x="4138613" y="1844041"/>
            <a:ext cx="6732588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  <a:lvl2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2pPr>
            <a:lvl3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3pPr>
            <a:lvl4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4pPr>
            <a:lvl5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eaLnBrk="1" hangingPunct="1">
              <a:defRPr/>
            </a:pPr>
            <a:r>
              <a:rPr lang="es-ES" altLang="es-ES" sz="5600" kern="0" dirty="0" err="1" smtClean="0"/>
              <a:t>iDental’s</a:t>
            </a:r>
            <a:r>
              <a:rPr lang="es-ES" altLang="es-ES" sz="5600" kern="0" dirty="0" smtClean="0"/>
              <a:t> </a:t>
            </a:r>
            <a:r>
              <a:rPr lang="es-ES" altLang="es-ES" sz="5600" kern="0" dirty="0" err="1" smtClean="0"/>
              <a:t>Structure</a:t>
            </a:r>
            <a:endParaRPr lang="es-ES" altLang="es-ES" sz="5600" kern="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Rectángulo 1"/>
          <p:cNvSpPr>
            <a:spLocks noChangeArrowheads="1"/>
          </p:cNvSpPr>
          <p:nvPr/>
        </p:nvSpPr>
        <p:spPr bwMode="auto">
          <a:xfrm>
            <a:off x="7766050" y="3186113"/>
            <a:ext cx="4437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buClr>
                <a:srgbClr val="FF2600"/>
              </a:buClr>
              <a:buSzPct val="145000"/>
              <a:buFont typeface="Arial" pitchFamily="34" charset="0"/>
              <a:buChar char="•"/>
            </a:pPr>
            <a:r>
              <a:rPr lang="es-ES" altLang="es-ES" b="0" dirty="0"/>
              <a:t>  24 </a:t>
            </a:r>
            <a:r>
              <a:rPr lang="es-ES" altLang="es-ES" b="0" dirty="0" err="1" smtClean="0"/>
              <a:t>clinics</a:t>
            </a:r>
            <a:r>
              <a:rPr lang="es-ES" altLang="es-ES" b="0" dirty="0" smtClean="0"/>
              <a:t> in </a:t>
            </a:r>
            <a:r>
              <a:rPr lang="es-ES" altLang="es-ES" b="0" dirty="0" err="1" smtClean="0"/>
              <a:t>Spain</a:t>
            </a:r>
            <a:endParaRPr lang="es-ES" altLang="es-ES" b="0" dirty="0"/>
          </a:p>
        </p:txBody>
      </p:sp>
      <p:pic>
        <p:nvPicPr>
          <p:cNvPr id="13" name="idental3.png" descr="idental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13" y="3648075"/>
            <a:ext cx="60928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05461"/>
            <a:ext cx="22113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" name="Creada en 2014 quiebra en mayo 2018…">
            <a:extLst>
              <a:ext uri="{FF2B5EF4-FFF2-40B4-BE49-F238E27FC236}">
                <a16:creationId xmlns:a16="http://schemas.microsoft.com/office/drawing/2014/main" xmlns="" id="{63D5C7CF-6A8C-4D53-9F84-9832E2C24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300" y="4142880"/>
            <a:ext cx="10737850" cy="453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 marL="342900" indent="-3429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>
              <a:buClr>
                <a:srgbClr val="FF2600"/>
              </a:buClr>
              <a:buSzPct val="145000"/>
              <a:buFont typeface="Arial" panose="020B0604020202020204" pitchFamily="34" charset="0"/>
              <a:buChar char="•"/>
              <a:defRPr/>
            </a:pPr>
            <a:r>
              <a:rPr lang="en-US" altLang="es-ES" b="0" dirty="0" smtClean="0"/>
              <a:t>Numerous </a:t>
            </a:r>
            <a:r>
              <a:rPr lang="en-US" altLang="es-ES" b="0" dirty="0"/>
              <a:t>advertisements in social networks and </a:t>
            </a:r>
            <a:r>
              <a:rPr lang="en-US" altLang="es-ES" b="0" dirty="0" smtClean="0"/>
              <a:t>media</a:t>
            </a:r>
          </a:p>
          <a:p>
            <a:pPr marL="0" indent="0" eaLnBrk="1">
              <a:buClr>
                <a:srgbClr val="FF2600"/>
              </a:buClr>
              <a:buSzPct val="145000"/>
              <a:defRPr/>
            </a:pPr>
            <a:endParaRPr lang="en-US" altLang="es-ES" b="0" dirty="0" smtClean="0"/>
          </a:p>
          <a:p>
            <a:pPr eaLnBrk="1">
              <a:buClr>
                <a:srgbClr val="FF2600"/>
              </a:buClr>
              <a:buSzPct val="145000"/>
              <a:buFont typeface="Arial" panose="020B0604020202020204" pitchFamily="34" charset="0"/>
              <a:buChar char="•"/>
              <a:defRPr/>
            </a:pPr>
            <a:r>
              <a:rPr lang="en-US" altLang="es-ES" b="0" dirty="0" smtClean="0"/>
              <a:t>Promises </a:t>
            </a:r>
            <a:r>
              <a:rPr lang="en-US" altLang="es-ES" b="0" dirty="0"/>
              <a:t>that are difficult to </a:t>
            </a:r>
            <a:r>
              <a:rPr lang="en-US" altLang="es-ES" b="0" dirty="0" err="1"/>
              <a:t>fulfil</a:t>
            </a:r>
            <a:r>
              <a:rPr lang="en-US" altLang="es-ES" b="0" dirty="0" smtClean="0"/>
              <a:t>:</a:t>
            </a:r>
          </a:p>
          <a:p>
            <a:pPr marL="1257300" lvl="2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n-US" altLang="es-ES" b="0" dirty="0" smtClean="0"/>
              <a:t>Social </a:t>
            </a:r>
            <a:r>
              <a:rPr lang="en-US" altLang="es-ES" b="0" dirty="0"/>
              <a:t>dental care: private dental </a:t>
            </a:r>
            <a:r>
              <a:rPr lang="en-US" altLang="es-ES" b="0" dirty="0" smtClean="0"/>
              <a:t>aids</a:t>
            </a:r>
          </a:p>
          <a:p>
            <a:pPr marL="1257300" lvl="2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n-US" altLang="es-ES" b="0" dirty="0" smtClean="0"/>
              <a:t>Dental aids: </a:t>
            </a:r>
            <a:r>
              <a:rPr lang="en-US" altLang="es-ES" b="0" dirty="0"/>
              <a:t>rate of aid applied to the </a:t>
            </a:r>
            <a:r>
              <a:rPr lang="en-US" altLang="es-ES" b="0" dirty="0" smtClean="0"/>
              <a:t>budget</a:t>
            </a:r>
          </a:p>
          <a:p>
            <a:pPr marL="1257300" lvl="2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n-US" altLang="es-ES" b="0" dirty="0" smtClean="0"/>
              <a:t>Compulsory </a:t>
            </a:r>
            <a:r>
              <a:rPr lang="en-US" altLang="es-ES" b="0" dirty="0"/>
              <a:t>financing </a:t>
            </a:r>
            <a:r>
              <a:rPr lang="en-US" altLang="es-ES" b="0" dirty="0" smtClean="0"/>
              <a:t>schemes</a:t>
            </a:r>
          </a:p>
          <a:p>
            <a:pPr marL="1257300" lvl="2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n-US" altLang="es-ES" b="0" dirty="0" smtClean="0"/>
              <a:t>Rapid </a:t>
            </a:r>
            <a:r>
              <a:rPr lang="en-US" altLang="es-ES" b="0" dirty="0"/>
              <a:t>growth: expansion without the ability to cope with contracted </a:t>
            </a:r>
            <a:r>
              <a:rPr lang="en-US" altLang="es-ES" b="0" dirty="0" smtClean="0"/>
              <a:t>treatments</a:t>
            </a:r>
          </a:p>
          <a:p>
            <a:pPr marL="1257300" lvl="2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n-US" altLang="es-ES" b="0" dirty="0" smtClean="0"/>
              <a:t>Aggressive </a:t>
            </a:r>
            <a:r>
              <a:rPr lang="en-US" altLang="es-ES" b="0" dirty="0"/>
              <a:t>mass advertising: confused perception of reality and supposed "social service" through collaborations with companies and </a:t>
            </a:r>
            <a:r>
              <a:rPr lang="en-US" altLang="es-ES" b="0" dirty="0" smtClean="0"/>
              <a:t>NGOs</a:t>
            </a:r>
          </a:p>
          <a:p>
            <a:pPr marL="1257300" lvl="2" indent="-342900" eaLnBrk="1">
              <a:buClr>
                <a:srgbClr val="FF2600"/>
              </a:buClr>
              <a:buSzPct val="145000"/>
              <a:buFont typeface="Wingdings" pitchFamily="2" charset="2"/>
              <a:buChar char="§"/>
              <a:defRPr/>
            </a:pPr>
            <a:r>
              <a:rPr lang="en-US" altLang="es-ES" b="0" dirty="0" smtClean="0"/>
              <a:t>Techniques </a:t>
            </a:r>
            <a:r>
              <a:rPr lang="en-US" altLang="es-ES" b="0" dirty="0"/>
              <a:t>"all on </a:t>
            </a:r>
            <a:r>
              <a:rPr lang="en-US" altLang="es-ES" b="0" dirty="0" smtClean="0"/>
              <a:t>four"</a:t>
            </a:r>
            <a:endParaRPr lang="es-ES" altLang="es-ES" b="0" dirty="0"/>
          </a:p>
        </p:txBody>
      </p:sp>
      <p:sp>
        <p:nvSpPr>
          <p:cNvPr id="7" name="Rectángulo redondeado">
            <a:extLst>
              <a:ext uri="{FF2B5EF4-FFF2-40B4-BE49-F238E27FC236}">
                <a16:creationId xmlns:a16="http://schemas.microsoft.com/office/drawing/2014/main" xmlns="" id="{340AABCF-34D1-4442-B924-CDB34D059441}"/>
              </a:ext>
            </a:extLst>
          </p:cNvPr>
          <p:cNvSpPr/>
          <p:nvPr/>
        </p:nvSpPr>
        <p:spPr>
          <a:xfrm>
            <a:off x="3221038" y="754698"/>
            <a:ext cx="7997825" cy="1006475"/>
          </a:xfrm>
          <a:prstGeom prst="roundRect">
            <a:avLst>
              <a:gd name="adj" fmla="val 18938"/>
            </a:avLst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>
              <a:defRPr/>
            </a:pPr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Rectángulo redondeado"/>
          <p:cNvSpPr>
            <a:spLocks noChangeArrowheads="1"/>
          </p:cNvSpPr>
          <p:nvPr/>
        </p:nvSpPr>
        <p:spPr bwMode="auto">
          <a:xfrm>
            <a:off x="3433763" y="592773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F7BA01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01"/>
          <p:cNvSpPr txBox="1">
            <a:spLocks noChangeArrowheads="1"/>
          </p:cNvSpPr>
          <p:nvPr/>
        </p:nvSpPr>
        <p:spPr bwMode="auto">
          <a:xfrm>
            <a:off x="3868738" y="784861"/>
            <a:ext cx="3159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1</a:t>
            </a:r>
          </a:p>
        </p:txBody>
      </p:sp>
      <p:sp>
        <p:nvSpPr>
          <p:cNvPr id="10" name="Qué es iDental?"/>
          <p:cNvSpPr txBox="1">
            <a:spLocks noChangeArrowheads="1"/>
          </p:cNvSpPr>
          <p:nvPr/>
        </p:nvSpPr>
        <p:spPr bwMode="auto">
          <a:xfrm>
            <a:off x="4935538" y="1007111"/>
            <a:ext cx="3636962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>
                <a:solidFill>
                  <a:srgbClr val="FFFFFF"/>
                </a:solidFill>
              </a:rPr>
              <a:t>iDental</a:t>
            </a:r>
          </a:p>
        </p:txBody>
      </p:sp>
      <p:sp>
        <p:nvSpPr>
          <p:cNvPr id="11" name="iDental: el mayor escándalo dental del mundo">
            <a:extLst>
              <a:ext uri="{FF2B5EF4-FFF2-40B4-BE49-F238E27FC236}">
                <a16:creationId xmlns:a16="http://schemas.microsoft.com/office/drawing/2014/main" xmlns="" id="{587B5280-AE80-4D9C-87FD-10FE7A0F8371}"/>
              </a:ext>
            </a:extLst>
          </p:cNvPr>
          <p:cNvSpPr txBox="1">
            <a:spLocks/>
          </p:cNvSpPr>
          <p:nvPr/>
        </p:nvSpPr>
        <p:spPr bwMode="auto">
          <a:xfrm>
            <a:off x="2087563" y="2446973"/>
            <a:ext cx="10034587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  <a:lvl2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2pPr>
            <a:lvl3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3pPr>
            <a:lvl4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4pPr>
            <a:lvl5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eaLnBrk="1" hangingPunct="1">
              <a:defRPr/>
            </a:pPr>
            <a:r>
              <a:rPr lang="es-ES" altLang="es-ES" sz="5400" kern="0" dirty="0" err="1">
                <a:latin typeface="Helvetica Neue"/>
                <a:ea typeface="Helvetica Neue"/>
                <a:cs typeface="Helvetica Neue"/>
                <a:sym typeface="Helvetica Neue"/>
              </a:rPr>
              <a:t>Customer</a:t>
            </a:r>
            <a:r>
              <a:rPr lang="es-ES" altLang="es-ES" sz="5400" kern="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altLang="es-ES" sz="5400" kern="0" dirty="0" err="1">
                <a:latin typeface="Helvetica Neue"/>
                <a:ea typeface="Helvetica Neue"/>
                <a:cs typeface="Helvetica Neue"/>
                <a:sym typeface="Helvetica Neue"/>
              </a:rPr>
              <a:t>acquisition</a:t>
            </a:r>
            <a:r>
              <a:rPr lang="es-ES" altLang="es-ES" sz="5400" kern="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" altLang="es-ES" sz="5400" kern="0" dirty="0" err="1">
                <a:latin typeface="Helvetica Neue"/>
                <a:ea typeface="Helvetica Neue"/>
                <a:cs typeface="Helvetica Neue"/>
                <a:sym typeface="Helvetica Neue"/>
              </a:rPr>
              <a:t>mechanism</a:t>
            </a:r>
            <a:endParaRPr lang="es-ES" altLang="es-ES" sz="5400" kern="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462757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PLÉTORA…"/>
          <p:cNvSpPr txBox="1">
            <a:spLocks noChangeArrowheads="1"/>
          </p:cNvSpPr>
          <p:nvPr/>
        </p:nvSpPr>
        <p:spPr bwMode="auto">
          <a:xfrm>
            <a:off x="5586413" y="2762250"/>
            <a:ext cx="19843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13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THE PROFESSIONAL </a:t>
            </a:r>
          </a:p>
          <a:p>
            <a:pPr algn="ctr" eaLnBrk="1"/>
            <a:r>
              <a:rPr lang="es-ES" altLang="es-ES" sz="13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PLETHORA </a:t>
            </a:r>
          </a:p>
          <a:p>
            <a:pPr algn="ctr" eaLnBrk="1"/>
            <a:endParaRPr lang="es-ES" altLang="es-ES" sz="1300" dirty="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257" name="TIPOLOGÍAS…"/>
          <p:cNvSpPr txBox="1">
            <a:spLocks noChangeArrowheads="1"/>
          </p:cNvSpPr>
          <p:nvPr/>
        </p:nvSpPr>
        <p:spPr bwMode="auto">
          <a:xfrm>
            <a:off x="7743825" y="7975600"/>
            <a:ext cx="118903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NEW TYPES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OF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DENTAL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CLINICS</a:t>
            </a:r>
          </a:p>
        </p:txBody>
      </p:sp>
      <p:sp>
        <p:nvSpPr>
          <p:cNvPr id="10260" name="3"/>
          <p:cNvSpPr txBox="1">
            <a:spLocks noChangeArrowheads="1"/>
          </p:cNvSpPr>
          <p:nvPr/>
        </p:nvSpPr>
        <p:spPr bwMode="auto">
          <a:xfrm>
            <a:off x="9621838" y="5257800"/>
            <a:ext cx="431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3</a:t>
            </a:r>
          </a:p>
        </p:txBody>
      </p:sp>
      <p:sp>
        <p:nvSpPr>
          <p:cNvPr id="10262" name="5"/>
          <p:cNvSpPr txBox="1">
            <a:spLocks noChangeArrowheads="1"/>
          </p:cNvSpPr>
          <p:nvPr/>
        </p:nvSpPr>
        <p:spPr bwMode="auto">
          <a:xfrm>
            <a:off x="5480050" y="7537450"/>
            <a:ext cx="431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4200" dirty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5</a:t>
            </a:r>
          </a:p>
        </p:txBody>
      </p:sp>
      <p:sp>
        <p:nvSpPr>
          <p:cNvPr id="10263" name="AUSENCIA…"/>
          <p:cNvSpPr txBox="1">
            <a:spLocks noChangeArrowheads="1"/>
          </p:cNvSpPr>
          <p:nvPr/>
        </p:nvSpPr>
        <p:spPr bwMode="auto">
          <a:xfrm>
            <a:off x="8394700" y="3433763"/>
            <a:ext cx="1141413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LACK OF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PUBLIC 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COMMITMENT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TO DENTAL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CARE IN SPAIN</a:t>
            </a:r>
          </a:p>
          <a:p>
            <a:pPr algn="ctr" eaLnBrk="1"/>
            <a:endParaRPr lang="es-ES" altLang="es-ES" sz="13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266" name="LEGISLACIÓN…"/>
          <p:cNvSpPr txBox="1">
            <a:spLocks noChangeArrowheads="1"/>
          </p:cNvSpPr>
          <p:nvPr/>
        </p:nvSpPr>
        <p:spPr bwMode="auto">
          <a:xfrm>
            <a:off x="3303588" y="3843338"/>
            <a:ext cx="1749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LAX AND POORLY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APPLIED  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LEGISLATION</a:t>
            </a:r>
          </a:p>
        </p:txBody>
      </p:sp>
      <p:sp>
        <p:nvSpPr>
          <p:cNvPr id="10267" name="7"/>
          <p:cNvSpPr txBox="1">
            <a:spLocks noChangeArrowheads="1"/>
          </p:cNvSpPr>
          <p:nvPr/>
        </p:nvSpPr>
        <p:spPr bwMode="auto">
          <a:xfrm>
            <a:off x="3968750" y="3111500"/>
            <a:ext cx="431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7</a:t>
            </a:r>
          </a:p>
        </p:txBody>
      </p:sp>
      <p:sp>
        <p:nvSpPr>
          <p:cNvPr id="10272" name="PUBLICIDAD…"/>
          <p:cNvSpPr txBox="1">
            <a:spLocks noChangeArrowheads="1"/>
          </p:cNvSpPr>
          <p:nvPr/>
        </p:nvSpPr>
        <p:spPr bwMode="auto">
          <a:xfrm>
            <a:off x="3257550" y="6426200"/>
            <a:ext cx="1368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MISLEADING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HEALTH</a:t>
            </a:r>
          </a:p>
          <a:p>
            <a:pPr algn="ctr" eaLnBrk="1"/>
            <a:r>
              <a:rPr lang="es-ES" altLang="es-ES" sz="1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ADVERTISING</a:t>
            </a:r>
          </a:p>
        </p:txBody>
      </p:sp>
      <p:sp>
        <p:nvSpPr>
          <p:cNvPr id="10273" name="6"/>
          <p:cNvSpPr txBox="1">
            <a:spLocks noChangeArrowheads="1"/>
          </p:cNvSpPr>
          <p:nvPr/>
        </p:nvSpPr>
        <p:spPr bwMode="auto">
          <a:xfrm>
            <a:off x="3732213" y="5570538"/>
            <a:ext cx="431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</a:p>
        </p:txBody>
      </p:sp>
      <p:sp>
        <p:nvSpPr>
          <p:cNvPr id="206" name="Rectángulo redondeado">
            <a:extLst>
              <a:ext uri="{FF2B5EF4-FFF2-40B4-BE49-F238E27FC236}">
                <a16:creationId xmlns:a16="http://schemas.microsoft.com/office/drawing/2014/main" xmlns="" id="{ACD2C85D-9DDB-4A0D-896B-197ACC946865}"/>
              </a:ext>
            </a:extLst>
          </p:cNvPr>
          <p:cNvSpPr/>
          <p:nvPr/>
        </p:nvSpPr>
        <p:spPr>
          <a:xfrm>
            <a:off x="3189288" y="488950"/>
            <a:ext cx="6745287" cy="1004888"/>
          </a:xfrm>
          <a:prstGeom prst="roundRect">
            <a:avLst>
              <a:gd name="adj" fmla="val 18938"/>
            </a:avLst>
          </a:prstGeom>
          <a:solidFill>
            <a:srgbClr val="3E914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275" name="Rectángulo redondeado"/>
          <p:cNvSpPr>
            <a:spLocks noChangeArrowheads="1"/>
          </p:cNvSpPr>
          <p:nvPr/>
        </p:nvSpPr>
        <p:spPr bwMode="auto">
          <a:xfrm>
            <a:off x="3506788" y="158750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3E9143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276" name="02"/>
          <p:cNvSpPr txBox="1">
            <a:spLocks noChangeArrowheads="1"/>
          </p:cNvSpPr>
          <p:nvPr/>
        </p:nvSpPr>
        <p:spPr bwMode="auto">
          <a:xfrm>
            <a:off x="3863975" y="37147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 dirty="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02</a:t>
            </a:r>
          </a:p>
        </p:txBody>
      </p:sp>
      <p:sp>
        <p:nvSpPr>
          <p:cNvPr id="10277" name="El contexto del problema"/>
          <p:cNvSpPr txBox="1">
            <a:spLocks noChangeArrowheads="1"/>
          </p:cNvSpPr>
          <p:nvPr/>
        </p:nvSpPr>
        <p:spPr bwMode="auto">
          <a:xfrm>
            <a:off x="5165725" y="541338"/>
            <a:ext cx="41275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>
                <a:solidFill>
                  <a:srgbClr val="FFFFFF"/>
                </a:solidFill>
              </a:rPr>
              <a:t>The context of the  problem</a:t>
            </a:r>
          </a:p>
        </p:txBody>
      </p:sp>
      <p:pic>
        <p:nvPicPr>
          <p:cNvPr id="17" name="droppedImage.tiff" descr="droppedImage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8" y="1814513"/>
            <a:ext cx="11090275" cy="781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9803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18" name="droppedImage.pdf" descr="Usuario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4630738"/>
            <a:ext cx="18415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19" name="droppedImage.pdf" descr="Hombr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1830388"/>
            <a:ext cx="145573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0" name="droppedImage.pdf" descr="Medicin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0" y="2406650"/>
            <a:ext cx="151288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1" name="PLÉTORA…"/>
          <p:cNvSpPr txBox="1">
            <a:spLocks noChangeArrowheads="1"/>
          </p:cNvSpPr>
          <p:nvPr/>
        </p:nvSpPr>
        <p:spPr bwMode="auto">
          <a:xfrm>
            <a:off x="4517274" y="3239865"/>
            <a:ext cx="3803608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5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1 </a:t>
            </a:r>
            <a:r>
              <a:rPr lang="es-ES" altLang="es-ES" sz="2500" dirty="0" smtClean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– PROFESSIONAL PLETHORA </a:t>
            </a:r>
            <a:endParaRPr lang="es-ES" altLang="es-ES" sz="25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2" name="droppedImage.pdf" descr="Calendario diari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263" y="4960938"/>
            <a:ext cx="1639887" cy="163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3" name="BAJA DEMANDA…"/>
          <p:cNvSpPr txBox="1">
            <a:spLocks noChangeArrowheads="1"/>
          </p:cNvSpPr>
          <p:nvPr/>
        </p:nvSpPr>
        <p:spPr bwMode="auto">
          <a:xfrm>
            <a:off x="8207375" y="6597675"/>
            <a:ext cx="392906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5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3 </a:t>
            </a:r>
            <a:r>
              <a:rPr lang="es-ES" altLang="es-ES" sz="2500" dirty="0" smtClean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– LOW CARE DEMAND</a:t>
            </a:r>
            <a:endParaRPr lang="es-ES" altLang="es-ES" sz="25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4" name="droppedImage.pdf" descr="Gráfico circular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8013700"/>
            <a:ext cx="142557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5" name="TIPOLOGÍAS…"/>
          <p:cNvSpPr txBox="1">
            <a:spLocks noChangeArrowheads="1"/>
          </p:cNvSpPr>
          <p:nvPr/>
        </p:nvSpPr>
        <p:spPr bwMode="auto">
          <a:xfrm>
            <a:off x="2671763" y="7133705"/>
            <a:ext cx="3200400" cy="125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5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5 </a:t>
            </a:r>
            <a:r>
              <a:rPr lang="es-ES" altLang="es-ES" sz="2500" dirty="0" smtClean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– NEW MODELS OF DENTAL CLINICS</a:t>
            </a:r>
            <a:endParaRPr lang="es-ES" altLang="es-ES" sz="25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" name="AUSENCIA…"/>
          <p:cNvSpPr txBox="1">
            <a:spLocks noChangeArrowheads="1"/>
          </p:cNvSpPr>
          <p:nvPr/>
        </p:nvSpPr>
        <p:spPr bwMode="auto">
          <a:xfrm>
            <a:off x="7815263" y="3920084"/>
            <a:ext cx="3946525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5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2 </a:t>
            </a:r>
            <a:r>
              <a:rPr lang="es-ES" altLang="es-ES" sz="2500" dirty="0" smtClean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– POOR PUBLIC TREATMENT COVERAGE</a:t>
            </a:r>
            <a:endParaRPr lang="es-ES" altLang="es-ES" sz="25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7" name="droppedImage.pdf" descr="Libro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2338388"/>
            <a:ext cx="1604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8" name="LEGISLACIÓN…"/>
          <p:cNvSpPr txBox="1">
            <a:spLocks noChangeArrowheads="1"/>
          </p:cNvSpPr>
          <p:nvPr/>
        </p:nvSpPr>
        <p:spPr bwMode="auto">
          <a:xfrm>
            <a:off x="1785938" y="3220245"/>
            <a:ext cx="32004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5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7 – </a:t>
            </a:r>
            <a:r>
              <a:rPr lang="es-ES" altLang="es-ES" sz="2500" dirty="0" smtClean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LAX AND POORLY ENFORCED LEGISLATION</a:t>
            </a:r>
            <a:endParaRPr lang="es-ES" altLang="es-ES" sz="25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" name="La burbuja dental…"/>
          <p:cNvSpPr txBox="1">
            <a:spLocks noChangeArrowheads="1"/>
          </p:cNvSpPr>
          <p:nvPr/>
        </p:nvSpPr>
        <p:spPr bwMode="auto">
          <a:xfrm>
            <a:off x="4054475" y="5235525"/>
            <a:ext cx="4611688" cy="14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4500" b="0" dirty="0" err="1" smtClean="0">
                <a:solidFill>
                  <a:schemeClr val="tx1"/>
                </a:solidFill>
                <a:latin typeface="Impact" pitchFamily="34" charset="0"/>
                <a:sym typeface="Impact" pitchFamily="34" charset="0"/>
              </a:rPr>
              <a:t>The</a:t>
            </a:r>
            <a:r>
              <a:rPr lang="es-ES" altLang="es-ES" sz="4500" b="0" dirty="0" smtClean="0">
                <a:solidFill>
                  <a:schemeClr val="tx1"/>
                </a:solidFill>
                <a:latin typeface="Impact" pitchFamily="34" charset="0"/>
                <a:sym typeface="Impact" pitchFamily="34" charset="0"/>
              </a:rPr>
              <a:t> Spanish Dental </a:t>
            </a:r>
            <a:r>
              <a:rPr lang="es-ES" altLang="es-ES" sz="4500" b="0" dirty="0" err="1" smtClean="0">
                <a:solidFill>
                  <a:schemeClr val="tx1"/>
                </a:solidFill>
                <a:latin typeface="Impact" pitchFamily="34" charset="0"/>
                <a:sym typeface="Impact" pitchFamily="34" charset="0"/>
              </a:rPr>
              <a:t>Bubble</a:t>
            </a:r>
            <a:endParaRPr lang="es-ES" altLang="es-ES" sz="4500" b="0" dirty="0">
              <a:solidFill>
                <a:schemeClr val="tx1"/>
              </a:solidFill>
              <a:latin typeface="Impact" pitchFamily="34" charset="0"/>
              <a:sym typeface="Impact" pitchFamily="34" charset="0"/>
            </a:endParaRPr>
          </a:p>
        </p:txBody>
      </p:sp>
      <p:pic>
        <p:nvPicPr>
          <p:cNvPr id="30" name="droppedImage.pdf" descr="Tendencia a la baj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7808913"/>
            <a:ext cx="1674812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1" name="PUBLICIDAD…"/>
          <p:cNvSpPr txBox="1">
            <a:spLocks noChangeArrowheads="1"/>
          </p:cNvSpPr>
          <p:nvPr/>
        </p:nvSpPr>
        <p:spPr bwMode="auto">
          <a:xfrm>
            <a:off x="5718104" y="7586687"/>
            <a:ext cx="405303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5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  4 </a:t>
            </a:r>
            <a:r>
              <a:rPr lang="es-ES" altLang="es-ES" sz="2500" dirty="0" smtClean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– FINANCIAL CRISIS</a:t>
            </a:r>
            <a:endParaRPr lang="es-ES" altLang="es-ES" sz="25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2" name="idental2.png" descr="idental2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77813"/>
            <a:ext cx="22113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5" name="DENTURISMO…"/>
          <p:cNvSpPr txBox="1">
            <a:spLocks noChangeArrowheads="1"/>
          </p:cNvSpPr>
          <p:nvPr/>
        </p:nvSpPr>
        <p:spPr bwMode="auto">
          <a:xfrm>
            <a:off x="1046957" y="6086227"/>
            <a:ext cx="3249612" cy="87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5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6 – </a:t>
            </a:r>
            <a:r>
              <a:rPr lang="es-ES" altLang="es-ES" sz="2500" dirty="0" smtClean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DENTURISM AND INTRUSION</a:t>
            </a:r>
            <a:endParaRPr lang="es-ES" altLang="es-ES" sz="25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136525"/>
            <a:ext cx="2230437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2291" name="RECURSOS…"/>
          <p:cNvSpPr>
            <a:spLocks noChangeArrowheads="1"/>
          </p:cNvSpPr>
          <p:nvPr/>
        </p:nvSpPr>
        <p:spPr bwMode="auto">
          <a:xfrm>
            <a:off x="481013" y="2347913"/>
            <a:ext cx="2509837" cy="2357437"/>
          </a:xfrm>
          <a:prstGeom prst="ellipse">
            <a:avLst/>
          </a:prstGeom>
          <a:solidFill>
            <a:srgbClr val="EE230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r>
              <a:rPr lang="es-ES" altLang="es-ES" sz="1800">
                <a:solidFill>
                  <a:srgbClr val="FFFFFF"/>
                </a:solidFill>
              </a:rPr>
              <a:t>HUMAN RESSOURCES</a:t>
            </a:r>
          </a:p>
          <a:p>
            <a:pPr algn="ctr" eaLnBrk="1"/>
            <a:r>
              <a:rPr lang="es-ES" altLang="es-ES" sz="1800">
                <a:solidFill>
                  <a:srgbClr val="FFFFFF"/>
                </a:solidFill>
              </a:rPr>
              <a:t>(DENTISTS)</a:t>
            </a:r>
          </a:p>
        </p:txBody>
      </p:sp>
      <p:sp>
        <p:nvSpPr>
          <p:cNvPr id="234" name="Rectángulo redondeado">
            <a:extLst>
              <a:ext uri="{FF2B5EF4-FFF2-40B4-BE49-F238E27FC236}">
                <a16:creationId xmlns:a16="http://schemas.microsoft.com/office/drawing/2014/main" xmlns="" id="{6FC26094-5EC9-4D00-87EB-7CD04D68331E}"/>
              </a:ext>
            </a:extLst>
          </p:cNvPr>
          <p:cNvSpPr/>
          <p:nvPr/>
        </p:nvSpPr>
        <p:spPr>
          <a:xfrm>
            <a:off x="2990850" y="860425"/>
            <a:ext cx="6745288" cy="1006475"/>
          </a:xfrm>
          <a:prstGeom prst="roundRect">
            <a:avLst>
              <a:gd name="adj" fmla="val 18938"/>
            </a:avLst>
          </a:prstGeom>
          <a:solidFill>
            <a:srgbClr val="3E914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200" b="0" kern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293" name="Rectángulo redondeado"/>
          <p:cNvSpPr>
            <a:spLocks noChangeArrowheads="1"/>
          </p:cNvSpPr>
          <p:nvPr/>
        </p:nvSpPr>
        <p:spPr bwMode="auto">
          <a:xfrm>
            <a:off x="3308350" y="530225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3E9143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294" name="02"/>
          <p:cNvSpPr txBox="1">
            <a:spLocks noChangeArrowheads="1"/>
          </p:cNvSpPr>
          <p:nvPr/>
        </p:nvSpPr>
        <p:spPr bwMode="auto">
          <a:xfrm>
            <a:off x="3665538" y="742950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02</a:t>
            </a:r>
          </a:p>
        </p:txBody>
      </p:sp>
      <p:sp>
        <p:nvSpPr>
          <p:cNvPr id="12295" name="El contexto del problema"/>
          <p:cNvSpPr txBox="1">
            <a:spLocks noChangeArrowheads="1"/>
          </p:cNvSpPr>
          <p:nvPr/>
        </p:nvSpPr>
        <p:spPr bwMode="auto">
          <a:xfrm>
            <a:off x="4967288" y="912813"/>
            <a:ext cx="41275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>
                <a:solidFill>
                  <a:srgbClr val="FFFFFF"/>
                </a:solidFill>
              </a:rPr>
              <a:t>The</a:t>
            </a:r>
            <a:r>
              <a:rPr lang="es-ES" altLang="es-ES" sz="2600" dirty="0">
                <a:solidFill>
                  <a:srgbClr val="FFFFFF"/>
                </a:solidFill>
              </a:rPr>
              <a:t> </a:t>
            </a:r>
            <a:r>
              <a:rPr lang="es-ES" altLang="es-ES" sz="2600" dirty="0" err="1">
                <a:solidFill>
                  <a:srgbClr val="FFFFFF"/>
                </a:solidFill>
              </a:rPr>
              <a:t>context</a:t>
            </a:r>
            <a:r>
              <a:rPr lang="es-ES" altLang="es-ES" sz="2600" dirty="0">
                <a:solidFill>
                  <a:srgbClr val="FFFFFF"/>
                </a:solidFill>
              </a:rPr>
              <a:t> of </a:t>
            </a:r>
            <a:r>
              <a:rPr lang="es-ES" altLang="es-ES" sz="2600" dirty="0" err="1">
                <a:solidFill>
                  <a:srgbClr val="FFFFFF"/>
                </a:solidFill>
              </a:rPr>
              <a:t>the</a:t>
            </a:r>
            <a:r>
              <a:rPr lang="es-ES" altLang="es-ES" sz="2600" dirty="0">
                <a:solidFill>
                  <a:srgbClr val="FFFFFF"/>
                </a:solidFill>
              </a:rPr>
              <a:t> </a:t>
            </a:r>
            <a:r>
              <a:rPr lang="es-ES" altLang="es-ES" sz="2600" dirty="0" err="1">
                <a:solidFill>
                  <a:srgbClr val="FFFFFF"/>
                </a:solidFill>
              </a:rPr>
              <a:t>problem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12296" name="RECURSOS…"/>
          <p:cNvSpPr>
            <a:spLocks noChangeArrowheads="1"/>
          </p:cNvSpPr>
          <p:nvPr/>
        </p:nvSpPr>
        <p:spPr bwMode="auto">
          <a:xfrm>
            <a:off x="4779963" y="2347913"/>
            <a:ext cx="2509837" cy="2357437"/>
          </a:xfrm>
          <a:prstGeom prst="ellipse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r>
              <a:rPr lang="es-ES" altLang="es-ES" sz="1800">
                <a:solidFill>
                  <a:srgbClr val="FFFFFF"/>
                </a:solidFill>
              </a:rPr>
              <a:t>PERMISSIVE AND LAX LEGISLATION</a:t>
            </a:r>
          </a:p>
          <a:p>
            <a:pPr algn="ctr" eaLnBrk="1"/>
            <a:endParaRPr lang="es-ES" altLang="es-ES" sz="1800">
              <a:solidFill>
                <a:srgbClr val="FFFFFF"/>
              </a:solidFill>
            </a:endParaRPr>
          </a:p>
        </p:txBody>
      </p:sp>
      <p:sp>
        <p:nvSpPr>
          <p:cNvPr id="12297" name="RECURSOS…"/>
          <p:cNvSpPr>
            <a:spLocks noChangeArrowheads="1"/>
          </p:cNvSpPr>
          <p:nvPr/>
        </p:nvSpPr>
        <p:spPr bwMode="auto">
          <a:xfrm>
            <a:off x="9063038" y="2347913"/>
            <a:ext cx="2509837" cy="2357437"/>
          </a:xfrm>
          <a:prstGeom prst="ellipse">
            <a:avLst/>
          </a:prstGeom>
          <a:solidFill>
            <a:srgbClr val="68012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r>
              <a:rPr lang="es-ES" altLang="es-ES" sz="1800">
                <a:solidFill>
                  <a:srgbClr val="FFFFFF"/>
                </a:solidFill>
              </a:rPr>
              <a:t>TARGET</a:t>
            </a:r>
          </a:p>
          <a:p>
            <a:pPr algn="ctr" eaLnBrk="1"/>
            <a:r>
              <a:rPr lang="es-ES" altLang="es-ES" sz="1800">
                <a:solidFill>
                  <a:srgbClr val="FFFFFF"/>
                </a:solidFill>
              </a:rPr>
              <a:t>PATIENTS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775B8098-EC08-41D0-8012-8088D25D23B1}"/>
              </a:ext>
            </a:extLst>
          </p:cNvPr>
          <p:cNvSpPr txBox="1"/>
          <p:nvPr/>
        </p:nvSpPr>
        <p:spPr>
          <a:xfrm>
            <a:off x="499411" y="4960938"/>
            <a:ext cx="3695700" cy="55194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s-ES" sz="2000" b="0" dirty="0">
                <a:solidFill>
                  <a:schemeClr val="tx1"/>
                </a:solidFill>
                <a:cs typeface="Arial" panose="020B0604020202020204" pitchFamily="34" charset="0"/>
              </a:rPr>
              <a:t>22 dental </a:t>
            </a:r>
            <a:r>
              <a:rPr lang="es-ES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schools</a:t>
            </a:r>
            <a:r>
              <a:rPr lang="es-ES" sz="2000" b="0" dirty="0">
                <a:solidFill>
                  <a:schemeClr val="tx1"/>
                </a:solidFill>
                <a:cs typeface="Arial" panose="020B0604020202020204" pitchFamily="34" charset="0"/>
              </a:rPr>
              <a:t> (12 </a:t>
            </a:r>
            <a:r>
              <a:rPr lang="es-ES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state</a:t>
            </a:r>
            <a:r>
              <a:rPr lang="es-ES" sz="2000" b="0" dirty="0">
                <a:solidFill>
                  <a:schemeClr val="tx1"/>
                </a:solidFill>
                <a:cs typeface="Arial" panose="020B0604020202020204" pitchFamily="34" charset="0"/>
              </a:rPr>
              <a:t> and 10 </a:t>
            </a:r>
            <a:r>
              <a:rPr lang="es-ES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private</a:t>
            </a:r>
            <a:endParaRPr lang="es-ES" sz="20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s-ES" sz="2000" b="0" dirty="0">
                <a:solidFill>
                  <a:schemeClr val="tx1"/>
                </a:solidFill>
                <a:cs typeface="Arial" panose="020B0604020202020204" pitchFamily="34" charset="0"/>
              </a:rPr>
              <a:t>1750 new </a:t>
            </a:r>
            <a:r>
              <a:rPr lang="es-ES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dentists</a:t>
            </a:r>
            <a:r>
              <a:rPr lang="es-ES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s-ES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every</a:t>
            </a:r>
            <a:r>
              <a:rPr lang="es-ES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s-ES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year</a:t>
            </a:r>
            <a:endParaRPr lang="es-ES" sz="20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Absence of effective </a:t>
            </a:r>
            <a:r>
              <a:rPr lang="en-US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clausus</a:t>
            </a: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 numbers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Lack of resource health planning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Spain is one of the EU countries with the lowest demand for dental care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Massive emigration, underemployment and dental unemployment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dirty="0">
              <a:solidFill>
                <a:schemeClr val="tx1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1FD95EC-E6FA-4AE2-BDA7-2C13AF46EEAF}"/>
              </a:ext>
            </a:extLst>
          </p:cNvPr>
          <p:cNvSpPr txBox="1"/>
          <p:nvPr/>
        </p:nvSpPr>
        <p:spPr>
          <a:xfrm>
            <a:off x="4572000" y="4984181"/>
            <a:ext cx="3456488" cy="34881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Limited legislation, poorly enforced and not dissuasive to offenders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Lack of unity of criteria at national level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Regional legislation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Professional societies law infringed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Health advertising law not respected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>
                <a:solidFill>
                  <a:schemeClr val="tx1"/>
                </a:solidFill>
                <a:cs typeface="Arial" panose="020B0604020202020204" pitchFamily="34" charset="0"/>
              </a:rPr>
              <a:t>Lack of political sensitivity</a:t>
            </a:r>
            <a:endParaRPr lang="es-ES" sz="2000" b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D99B716-F762-4296-B992-156D17304F36}"/>
              </a:ext>
            </a:extLst>
          </p:cNvPr>
          <p:cNvSpPr txBox="1"/>
          <p:nvPr/>
        </p:nvSpPr>
        <p:spPr>
          <a:xfrm>
            <a:off x="8943582" y="5027555"/>
            <a:ext cx="3231715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/>
              <a:t>Disadvantaged social sector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/>
              <a:t>Poor educational level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/>
              <a:t>Scams on alleged subsidies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/>
              <a:t>Financing of treatments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/>
              <a:t>Context of economic crisis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/>
              <a:t>No public involvement in dental care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en-US" sz="2000" b="0" dirty="0"/>
              <a:t>Aggressive and misleading advertising</a:t>
            </a:r>
            <a:endParaRPr lang="es-ES" sz="2000" b="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77813"/>
            <a:ext cx="22113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543" y="1001712"/>
            <a:ext cx="64611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77813"/>
            <a:ext cx="22113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5" name="Rectángulo redondeado"/>
          <p:cNvSpPr>
            <a:spLocks noChangeArrowheads="1"/>
          </p:cNvSpPr>
          <p:nvPr/>
        </p:nvSpPr>
        <p:spPr bwMode="auto">
          <a:xfrm>
            <a:off x="2892425" y="565150"/>
            <a:ext cx="7996238" cy="1006475"/>
          </a:xfrm>
          <a:prstGeom prst="roundRect">
            <a:avLst>
              <a:gd name="adj" fmla="val 18940"/>
            </a:avLst>
          </a:prstGeom>
          <a:solidFill>
            <a:srgbClr val="94175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Rectángulo redondeado"/>
          <p:cNvSpPr>
            <a:spLocks noChangeArrowheads="1"/>
          </p:cNvSpPr>
          <p:nvPr/>
        </p:nvSpPr>
        <p:spPr bwMode="auto">
          <a:xfrm>
            <a:off x="3079750" y="341313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941751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03"/>
          <p:cNvSpPr txBox="1">
            <a:spLocks noChangeArrowheads="1"/>
          </p:cNvSpPr>
          <p:nvPr/>
        </p:nvSpPr>
        <p:spPr bwMode="auto">
          <a:xfrm>
            <a:off x="3513138" y="565150"/>
            <a:ext cx="315912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 dirty="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3</a:t>
            </a:r>
          </a:p>
        </p:txBody>
      </p:sp>
      <p:sp>
        <p:nvSpPr>
          <p:cNvPr id="18" name="Las causas"/>
          <p:cNvSpPr txBox="1">
            <a:spLocks noChangeArrowheads="1"/>
          </p:cNvSpPr>
          <p:nvPr/>
        </p:nvSpPr>
        <p:spPr bwMode="auto">
          <a:xfrm>
            <a:off x="4581525" y="817563"/>
            <a:ext cx="656431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 dirty="0" err="1" smtClean="0">
                <a:solidFill>
                  <a:srgbClr val="FFFFFF"/>
                </a:solidFill>
              </a:rPr>
              <a:t>Closure</a:t>
            </a:r>
            <a:r>
              <a:rPr lang="es-ES" altLang="es-ES" sz="2600" dirty="0" smtClean="0">
                <a:solidFill>
                  <a:srgbClr val="FFFFFF"/>
                </a:solidFill>
              </a:rPr>
              <a:t> of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IDental</a:t>
            </a:r>
            <a:r>
              <a:rPr lang="es-ES" altLang="es-ES" sz="2600" dirty="0" smtClean="0">
                <a:solidFill>
                  <a:srgbClr val="FFFFFF"/>
                </a:solidFill>
              </a:rPr>
              <a:t> </a:t>
            </a:r>
            <a:r>
              <a:rPr lang="es-ES" altLang="es-ES" sz="2600" dirty="0" err="1" smtClean="0">
                <a:solidFill>
                  <a:srgbClr val="FFFFFF"/>
                </a:solidFill>
              </a:rPr>
              <a:t>clinics</a:t>
            </a:r>
            <a:endParaRPr lang="es-ES" altLang="es-ES" sz="2600" dirty="0">
              <a:solidFill>
                <a:srgbClr val="FFFFFF"/>
              </a:solidFill>
            </a:endParaRPr>
          </a:p>
        </p:txBody>
      </p:sp>
      <p:sp>
        <p:nvSpPr>
          <p:cNvPr id="19" name="iDental: el mayor escándalo dental del mundo">
            <a:extLst>
              <a:ext uri="{FF2B5EF4-FFF2-40B4-BE49-F238E27FC236}">
                <a16:creationId xmlns="" xmlns:a16="http://schemas.microsoft.com/office/drawing/2014/main" id="{85E34030-7011-439C-B7CF-F1B457249FE3}"/>
              </a:ext>
            </a:extLst>
          </p:cNvPr>
          <p:cNvSpPr txBox="1">
            <a:spLocks/>
          </p:cNvSpPr>
          <p:nvPr/>
        </p:nvSpPr>
        <p:spPr bwMode="auto">
          <a:xfrm>
            <a:off x="2825750" y="1785938"/>
            <a:ext cx="881221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  <a:lvl2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2pPr>
            <a:lvl3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3pPr>
            <a:lvl4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4pPr>
            <a:lvl5pPr algn="ctr" defTabSz="584200" rtl="0" eaLnBrk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eaLnBrk="1" hangingPunct="1">
              <a:defRPr/>
            </a:pPr>
            <a:r>
              <a:rPr lang="es-ES" altLang="es-ES" sz="5600" kern="0" dirty="0" err="1" smtClean="0"/>
              <a:t>Consequences</a:t>
            </a:r>
            <a:r>
              <a:rPr lang="es-ES" altLang="es-ES" sz="5600" kern="0" dirty="0" smtClean="0"/>
              <a:t> of </a:t>
            </a:r>
            <a:r>
              <a:rPr lang="es-ES" altLang="es-ES" sz="5600" kern="0" dirty="0" err="1" smtClean="0"/>
              <a:t>closure</a:t>
            </a:r>
            <a:endParaRPr lang="es-ES" altLang="es-ES" sz="5600" kern="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Nº muy elevado de afectados en tan solo  4 años…">
            <a:extLst>
              <a:ext uri="{FF2B5EF4-FFF2-40B4-BE49-F238E27FC236}">
                <a16:creationId xmlns="" xmlns:a16="http://schemas.microsoft.com/office/drawing/2014/main" id="{2B00FFCA-8C33-458C-A450-0DB14711E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3" y="3106738"/>
            <a:ext cx="2774950" cy="2435225"/>
          </a:xfrm>
          <a:prstGeom prst="ellipse">
            <a:avLst/>
          </a:prstGeom>
          <a:solidFill>
            <a:schemeClr val="accent6">
              <a:lumMod val="50000"/>
              <a:alpha val="96077"/>
            </a:schemeClr>
          </a:solidFill>
          <a:ln>
            <a:noFill/>
          </a:ln>
          <a:extLst/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High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number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of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people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affected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(</a:t>
            </a:r>
            <a:r>
              <a:rPr lang="es-ES" sz="2500" b="0" kern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 Medium"/>
              </a:rPr>
              <a:t>↑ </a:t>
            </a:r>
            <a:r>
              <a:rPr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200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,</a:t>
            </a:r>
            <a:r>
              <a:rPr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000</a:t>
            </a:r>
            <a:r>
              <a:rPr lang="es-ES" sz="2500" b="0" kern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)</a:t>
            </a:r>
            <a:endParaRPr sz="25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1" name="CuadroTexto 25">
            <a:extLst>
              <a:ext uri="{FF2B5EF4-FFF2-40B4-BE49-F238E27FC236}">
                <a16:creationId xmlns="" xmlns:a16="http://schemas.microsoft.com/office/drawing/2014/main" id="{505C359B-ED6E-4B06-817A-F7B8C35CBB50}"/>
              </a:ext>
            </a:extLst>
          </p:cNvPr>
          <p:cNvSpPr txBox="1"/>
          <p:nvPr/>
        </p:nvSpPr>
        <p:spPr>
          <a:xfrm>
            <a:off x="6616679" y="3020310"/>
            <a:ext cx="33021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3</a:t>
            </a:r>
          </a:p>
        </p:txBody>
      </p:sp>
      <p:sp>
        <p:nvSpPr>
          <p:cNvPr id="22" name="CuadroTexto 27">
            <a:extLst>
              <a:ext uri="{FF2B5EF4-FFF2-40B4-BE49-F238E27FC236}">
                <a16:creationId xmlns="" xmlns:a16="http://schemas.microsoft.com/office/drawing/2014/main" id="{20C30CFA-30BE-4AA4-878C-1978F62D09A9}"/>
              </a:ext>
            </a:extLst>
          </p:cNvPr>
          <p:cNvSpPr txBox="1"/>
          <p:nvPr/>
        </p:nvSpPr>
        <p:spPr>
          <a:xfrm>
            <a:off x="546710" y="2964936"/>
            <a:ext cx="3302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1</a:t>
            </a:r>
          </a:p>
        </p:txBody>
      </p:sp>
      <p:sp>
        <p:nvSpPr>
          <p:cNvPr id="23" name="Problema sanitario de salud pública"/>
          <p:cNvSpPr>
            <a:spLocks noChangeArrowheads="1"/>
          </p:cNvSpPr>
          <p:nvPr/>
        </p:nvSpPr>
        <p:spPr bwMode="auto">
          <a:xfrm>
            <a:off x="3454400" y="3106738"/>
            <a:ext cx="2774950" cy="2493962"/>
          </a:xfrm>
          <a:prstGeom prst="ellipse">
            <a:avLst/>
          </a:prstGeom>
          <a:solidFill>
            <a:srgbClr val="518971">
              <a:alpha val="9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Unfinished</a:t>
            </a:r>
            <a:r>
              <a:rPr lang="es-ES" altLang="es-ES" sz="2500" b="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treatments</a:t>
            </a:r>
            <a:endParaRPr lang="es-ES" altLang="es-ES" sz="25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4" name="CuadroTexto 30">
            <a:extLst>
              <a:ext uri="{FF2B5EF4-FFF2-40B4-BE49-F238E27FC236}">
                <a16:creationId xmlns="" xmlns:a16="http://schemas.microsoft.com/office/drawing/2014/main" id="{8A952C0F-C008-4704-A7E4-A82E1B3F3BF6}"/>
              </a:ext>
            </a:extLst>
          </p:cNvPr>
          <p:cNvSpPr txBox="1"/>
          <p:nvPr/>
        </p:nvSpPr>
        <p:spPr>
          <a:xfrm>
            <a:off x="3571456" y="2984422"/>
            <a:ext cx="3302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2</a:t>
            </a:r>
          </a:p>
        </p:txBody>
      </p:sp>
      <p:sp>
        <p:nvSpPr>
          <p:cNvPr id="25" name="Nº muy elevado de afectados en tan solo  4 años…">
            <a:extLst>
              <a:ext uri="{FF2B5EF4-FFF2-40B4-BE49-F238E27FC236}">
                <a16:creationId xmlns="" xmlns:a16="http://schemas.microsoft.com/office/drawing/2014/main" id="{7DC937A5-7687-4670-AE1A-FD5B23F5E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0" y="3154363"/>
            <a:ext cx="2776538" cy="2435225"/>
          </a:xfrm>
          <a:prstGeom prst="ellipse">
            <a:avLst/>
          </a:prstGeom>
          <a:solidFill>
            <a:schemeClr val="accent6">
              <a:lumMod val="50000"/>
              <a:alpha val="96077"/>
            </a:schemeClr>
          </a:solidFill>
          <a:ln>
            <a:noFill/>
          </a:ln>
          <a:extLst/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Difficulties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in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stopping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the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payment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of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cosumer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credits</a:t>
            </a:r>
            <a:endParaRPr lang="es-ES" sz="25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6" name="Problema sanitario de salud pública"/>
          <p:cNvSpPr>
            <a:spLocks noChangeArrowheads="1"/>
          </p:cNvSpPr>
          <p:nvPr/>
        </p:nvSpPr>
        <p:spPr bwMode="auto">
          <a:xfrm>
            <a:off x="9571038" y="3205163"/>
            <a:ext cx="2776537" cy="2493962"/>
          </a:xfrm>
          <a:prstGeom prst="ellipse">
            <a:avLst/>
          </a:prstGeom>
          <a:solidFill>
            <a:srgbClr val="518971">
              <a:alpha val="9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Need</a:t>
            </a:r>
            <a:r>
              <a:rPr lang="es-ES" altLang="es-ES" sz="2500" b="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of </a:t>
            </a:r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expert</a:t>
            </a:r>
            <a:r>
              <a:rPr lang="es-ES" altLang="es-ES" sz="2500" b="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reports</a:t>
            </a:r>
            <a:endParaRPr lang="es-ES" altLang="es-ES" sz="25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7" name="CuadroTexto 33">
            <a:extLst>
              <a:ext uri="{FF2B5EF4-FFF2-40B4-BE49-F238E27FC236}">
                <a16:creationId xmlns="" xmlns:a16="http://schemas.microsoft.com/office/drawing/2014/main" id="{2559234F-1A93-4A63-B02F-42BFC3ADEAFA}"/>
              </a:ext>
            </a:extLst>
          </p:cNvPr>
          <p:cNvSpPr txBox="1"/>
          <p:nvPr/>
        </p:nvSpPr>
        <p:spPr>
          <a:xfrm>
            <a:off x="9671856" y="3083744"/>
            <a:ext cx="3302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4</a:t>
            </a:r>
          </a:p>
        </p:txBody>
      </p:sp>
      <p:sp>
        <p:nvSpPr>
          <p:cNvPr id="28" name="Problema sanitario de salud pública"/>
          <p:cNvSpPr>
            <a:spLocks noChangeArrowheads="1"/>
          </p:cNvSpPr>
          <p:nvPr/>
        </p:nvSpPr>
        <p:spPr bwMode="auto">
          <a:xfrm>
            <a:off x="404813" y="6427788"/>
            <a:ext cx="2774950" cy="2493962"/>
          </a:xfrm>
          <a:prstGeom prst="ellipse">
            <a:avLst/>
          </a:prstGeom>
          <a:solidFill>
            <a:srgbClr val="518971">
              <a:alpha val="9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Lack</a:t>
            </a:r>
            <a:r>
              <a:rPr lang="es-ES" altLang="es-ES" sz="2500" b="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of </a:t>
            </a:r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custody</a:t>
            </a:r>
            <a:r>
              <a:rPr lang="es-ES" altLang="es-ES" sz="2500" b="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of medical records </a:t>
            </a:r>
            <a:endParaRPr lang="es-ES" altLang="es-ES" sz="25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9" name="CuadroTexto 39">
            <a:extLst>
              <a:ext uri="{FF2B5EF4-FFF2-40B4-BE49-F238E27FC236}">
                <a16:creationId xmlns="" xmlns:a16="http://schemas.microsoft.com/office/drawing/2014/main" id="{E23214C9-BF2D-43FD-A40D-943E4563CF36}"/>
              </a:ext>
            </a:extLst>
          </p:cNvPr>
          <p:cNvSpPr txBox="1"/>
          <p:nvPr/>
        </p:nvSpPr>
        <p:spPr>
          <a:xfrm>
            <a:off x="504636" y="6306514"/>
            <a:ext cx="3302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5</a:t>
            </a:r>
          </a:p>
        </p:txBody>
      </p:sp>
      <p:sp>
        <p:nvSpPr>
          <p:cNvPr id="30" name="CuadroTexto 40">
            <a:extLst>
              <a:ext uri="{FF2B5EF4-FFF2-40B4-BE49-F238E27FC236}">
                <a16:creationId xmlns="" xmlns:a16="http://schemas.microsoft.com/office/drawing/2014/main" id="{7EEE1B75-8B1A-45F0-A4F2-CBB1FCF42E4F}"/>
              </a:ext>
            </a:extLst>
          </p:cNvPr>
          <p:cNvSpPr txBox="1"/>
          <p:nvPr/>
        </p:nvSpPr>
        <p:spPr>
          <a:xfrm>
            <a:off x="3523396" y="6322818"/>
            <a:ext cx="3302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6</a:t>
            </a:r>
          </a:p>
        </p:txBody>
      </p:sp>
      <p:sp>
        <p:nvSpPr>
          <p:cNvPr id="31" name="Nº muy elevado de afectados en tan solo  4 años…">
            <a:extLst>
              <a:ext uri="{FF2B5EF4-FFF2-40B4-BE49-F238E27FC236}">
                <a16:creationId xmlns="" xmlns:a16="http://schemas.microsoft.com/office/drawing/2014/main" id="{E0D1244E-2CE6-4879-BD0F-465CE238F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6477000"/>
            <a:ext cx="2774950" cy="2435225"/>
          </a:xfrm>
          <a:prstGeom prst="ellipse">
            <a:avLst/>
          </a:prstGeom>
          <a:solidFill>
            <a:schemeClr val="accent6">
              <a:lumMod val="50000"/>
              <a:alpha val="96077"/>
            </a:schemeClr>
          </a:solidFill>
          <a:ln>
            <a:noFill/>
          </a:ln>
          <a:extLst/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Offers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from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other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franchises</a:t>
            </a:r>
            <a:endParaRPr sz="25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2" name="Problema sanitario de salud pública"/>
          <p:cNvSpPr>
            <a:spLocks noChangeArrowheads="1"/>
          </p:cNvSpPr>
          <p:nvPr/>
        </p:nvSpPr>
        <p:spPr bwMode="auto">
          <a:xfrm>
            <a:off x="6524625" y="6392863"/>
            <a:ext cx="2774950" cy="2493962"/>
          </a:xfrm>
          <a:prstGeom prst="ellipse">
            <a:avLst/>
          </a:prstGeom>
          <a:solidFill>
            <a:srgbClr val="518971">
              <a:alpha val="9882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Blame</a:t>
            </a:r>
            <a:r>
              <a:rPr lang="es-ES" altLang="es-ES" sz="2500" b="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lang="es-ES" altLang="es-ES" sz="2500" b="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game</a:t>
            </a:r>
            <a:endParaRPr lang="es-ES" altLang="es-ES" sz="25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3" name="CuadroTexto 43">
            <a:extLst>
              <a:ext uri="{FF2B5EF4-FFF2-40B4-BE49-F238E27FC236}">
                <a16:creationId xmlns="" xmlns:a16="http://schemas.microsoft.com/office/drawing/2014/main" id="{19003AB6-6011-448C-838A-DCCB9E49C4C7}"/>
              </a:ext>
            </a:extLst>
          </p:cNvPr>
          <p:cNvSpPr txBox="1"/>
          <p:nvPr/>
        </p:nvSpPr>
        <p:spPr>
          <a:xfrm>
            <a:off x="6594832" y="6322817"/>
            <a:ext cx="33021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7</a:t>
            </a:r>
          </a:p>
        </p:txBody>
      </p:sp>
      <p:sp>
        <p:nvSpPr>
          <p:cNvPr id="34" name="CuadroTexto 44">
            <a:extLst>
              <a:ext uri="{FF2B5EF4-FFF2-40B4-BE49-F238E27FC236}">
                <a16:creationId xmlns="" xmlns:a16="http://schemas.microsoft.com/office/drawing/2014/main" id="{C2B092CA-13FC-44F3-9969-28834230D5FC}"/>
              </a:ext>
            </a:extLst>
          </p:cNvPr>
          <p:cNvSpPr txBox="1"/>
          <p:nvPr/>
        </p:nvSpPr>
        <p:spPr>
          <a:xfrm>
            <a:off x="9713076" y="6309917"/>
            <a:ext cx="24778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dirty="0"/>
              <a:t>8</a:t>
            </a:r>
          </a:p>
        </p:txBody>
      </p:sp>
      <p:sp>
        <p:nvSpPr>
          <p:cNvPr id="35" name="Nº muy elevado de afectados en tan solo  4 años…">
            <a:extLst>
              <a:ext uri="{FF2B5EF4-FFF2-40B4-BE49-F238E27FC236}">
                <a16:creationId xmlns="" xmlns:a16="http://schemas.microsoft.com/office/drawing/2014/main" id="{EB8B0473-7065-4BBC-ACEB-801A0F96C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1038" y="6421438"/>
            <a:ext cx="2776537" cy="2435225"/>
          </a:xfrm>
          <a:prstGeom prst="ellipse">
            <a:avLst/>
          </a:prstGeom>
          <a:solidFill>
            <a:schemeClr val="accent6">
              <a:lumMod val="50000"/>
              <a:alpha val="96077"/>
            </a:schemeClr>
          </a:solidFill>
          <a:ln>
            <a:noFill/>
          </a:ln>
          <a:extLst/>
        </p:spPr>
        <p:txBody>
          <a:bodyPr lIns="50800" tIns="50800" rIns="50800" bIns="5080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Dismissal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of 3,500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workers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and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creditors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without</a:t>
            </a:r>
            <a:r>
              <a:rPr lang="es-ES" sz="2500" b="0" kern="0" dirty="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 </a:t>
            </a:r>
            <a:r>
              <a:rPr lang="es-ES" sz="2500" b="0" kern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Neue Medium"/>
              </a:rPr>
              <a:t>payment</a:t>
            </a:r>
            <a:endParaRPr sz="2500" b="0" kern="0" dirty="0">
              <a:solidFill>
                <a:schemeClr val="bg1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01340759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05"/>
          <p:cNvSpPr txBox="1">
            <a:spLocks noChangeArrowheads="1"/>
          </p:cNvSpPr>
          <p:nvPr/>
        </p:nvSpPr>
        <p:spPr bwMode="auto">
          <a:xfrm>
            <a:off x="4548188" y="839788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05</a:t>
            </a:r>
          </a:p>
        </p:txBody>
      </p:sp>
      <p:sp>
        <p:nvSpPr>
          <p:cNvPr id="5" name="Qué hemos hecho?"/>
          <p:cNvSpPr txBox="1">
            <a:spLocks noChangeArrowheads="1"/>
          </p:cNvSpPr>
          <p:nvPr/>
        </p:nvSpPr>
        <p:spPr bwMode="auto">
          <a:xfrm>
            <a:off x="5783263" y="1068388"/>
            <a:ext cx="43211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>
                <a:solidFill>
                  <a:srgbClr val="FFFFFF"/>
                </a:solidFill>
              </a:rPr>
              <a:t>Qué hemos hecho?</a:t>
            </a:r>
          </a:p>
        </p:txBody>
      </p:sp>
      <p:sp>
        <p:nvSpPr>
          <p:cNvPr id="6" name="CuadroTexto 1">
            <a:extLst>
              <a:ext uri="{FF2B5EF4-FFF2-40B4-BE49-F238E27FC236}">
                <a16:creationId xmlns="" xmlns:a16="http://schemas.microsoft.com/office/drawing/2014/main" id="{46BD6F75-33C2-4E49-AD18-BD594BC2DFE2}"/>
              </a:ext>
            </a:extLst>
          </p:cNvPr>
          <p:cNvSpPr txBox="1"/>
          <p:nvPr/>
        </p:nvSpPr>
        <p:spPr>
          <a:xfrm>
            <a:off x="2556530" y="8709425"/>
            <a:ext cx="997324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none" lIns="50800" tIns="50800" rIns="50800" bIns="50800" spcCol="381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>
                <a:solidFill>
                  <a:schemeClr val="bg1"/>
                </a:solidFill>
              </a:rPr>
              <a:t>DIPUTADOS</a:t>
            </a:r>
          </a:p>
        </p:txBody>
      </p:sp>
      <p:pic>
        <p:nvPicPr>
          <p:cNvPr id="7" name="idental2.png" descr="identa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77813"/>
            <a:ext cx="22113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Rectángulo redondeado"/>
          <p:cNvSpPr>
            <a:spLocks noChangeArrowheads="1"/>
          </p:cNvSpPr>
          <p:nvPr/>
        </p:nvSpPr>
        <p:spPr bwMode="auto">
          <a:xfrm>
            <a:off x="2859088" y="590550"/>
            <a:ext cx="7997825" cy="1006475"/>
          </a:xfrm>
          <a:prstGeom prst="roundRect">
            <a:avLst>
              <a:gd name="adj" fmla="val 18940"/>
            </a:avLst>
          </a:prstGeom>
          <a:solidFill>
            <a:srgbClr val="92929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ángulo redondeado"/>
          <p:cNvSpPr>
            <a:spLocks noChangeArrowheads="1"/>
          </p:cNvSpPr>
          <p:nvPr/>
        </p:nvSpPr>
        <p:spPr bwMode="auto">
          <a:xfrm>
            <a:off x="3108325" y="290513"/>
            <a:ext cx="1314450" cy="1276350"/>
          </a:xfrm>
          <a:prstGeom prst="roundRect">
            <a:avLst>
              <a:gd name="adj" fmla="val 14931"/>
            </a:avLst>
          </a:prstGeom>
          <a:solidFill>
            <a:srgbClr val="929292"/>
          </a:solidFill>
          <a:ln>
            <a:noFill/>
          </a:ln>
          <a:effectLst>
            <a:outerShdw dist="25400" dir="5400000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algn="ctr" eaLnBrk="1"/>
            <a:endParaRPr lang="es-ES" altLang="es-ES" sz="2200" b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04"/>
          <p:cNvSpPr txBox="1">
            <a:spLocks noChangeArrowheads="1"/>
          </p:cNvSpPr>
          <p:nvPr/>
        </p:nvSpPr>
        <p:spPr bwMode="auto">
          <a:xfrm>
            <a:off x="3548063" y="520700"/>
            <a:ext cx="315912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 eaLnBrk="1"/>
            <a:r>
              <a:rPr lang="es-ES" altLang="es-ES" sz="29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rPr>
              <a:t>4</a:t>
            </a:r>
          </a:p>
        </p:txBody>
      </p:sp>
      <p:sp>
        <p:nvSpPr>
          <p:cNvPr id="11" name="La magnitud del problema"/>
          <p:cNvSpPr txBox="1">
            <a:spLocks noChangeArrowheads="1"/>
          </p:cNvSpPr>
          <p:nvPr/>
        </p:nvSpPr>
        <p:spPr bwMode="auto">
          <a:xfrm>
            <a:off x="4114800" y="901700"/>
            <a:ext cx="71897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2950" indent="-28575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430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002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57400" indent="-228600"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eaLnBrk="1"/>
            <a:r>
              <a:rPr lang="es-ES" altLang="es-ES" sz="2600">
                <a:solidFill>
                  <a:srgbClr val="FFFFFF"/>
                </a:solidFill>
              </a:rPr>
              <a:t>		Procedimientos Judiciales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787400" y="2275875"/>
            <a:ext cx="11960224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500" b="0" dirty="0" smtClean="0"/>
              <a:t>Court </a:t>
            </a:r>
            <a:r>
              <a:rPr lang="en-US" sz="2500" b="0" dirty="0"/>
              <a:t>of Instruction No. 5 of the </a:t>
            </a:r>
            <a:r>
              <a:rPr lang="en-US" sz="2500" b="0" dirty="0" smtClean="0"/>
              <a:t>National High Court</a:t>
            </a:r>
            <a:r>
              <a:rPr lang="en-US" sz="2500" b="0" dirty="0" smtClean="0"/>
              <a:t> .</a:t>
            </a:r>
            <a:endParaRPr lang="en-US" sz="2500" b="0" dirty="0" smtClean="0"/>
          </a:p>
          <a:p>
            <a:endParaRPr lang="en-US" sz="2500" b="0" dirty="0"/>
          </a:p>
          <a:p>
            <a:r>
              <a:rPr lang="en-US" sz="2500" b="0" dirty="0" smtClean="0"/>
              <a:t>Investigation </a:t>
            </a:r>
            <a:r>
              <a:rPr lang="en-US" sz="2500" b="0" dirty="0"/>
              <a:t>phase against </a:t>
            </a:r>
            <a:r>
              <a:rPr lang="en-US" sz="2500" b="0" dirty="0" err="1"/>
              <a:t>iDental</a:t>
            </a:r>
            <a:r>
              <a:rPr lang="en-US" sz="2500" b="0" dirty="0"/>
              <a:t> (corporate group) and its administrators.    </a:t>
            </a:r>
            <a:endParaRPr lang="en-US" sz="2500" b="0" dirty="0" smtClean="0"/>
          </a:p>
          <a:p>
            <a:endParaRPr lang="en-US" sz="2500" b="0" dirty="0"/>
          </a:p>
          <a:p>
            <a:r>
              <a:rPr lang="en-US" sz="2500" b="0" dirty="0" smtClean="0"/>
              <a:t> </a:t>
            </a:r>
            <a:r>
              <a:rPr lang="en-US" sz="2500" b="0" dirty="0"/>
              <a:t>Presumed crimes</a:t>
            </a:r>
            <a:r>
              <a:rPr lang="en-US" sz="2500" b="0" dirty="0" smtClean="0"/>
              <a:t>:             - Pyramid Scam</a:t>
            </a:r>
          </a:p>
          <a:p>
            <a:r>
              <a:rPr lang="en-US" sz="2500" b="0" dirty="0"/>
              <a:t>	</a:t>
            </a:r>
            <a:r>
              <a:rPr lang="en-US" sz="2500" b="0" dirty="0" smtClean="0"/>
              <a:t>					</a:t>
            </a:r>
            <a:r>
              <a:rPr lang="en-US" sz="2500" b="0" dirty="0"/>
              <a:t> </a:t>
            </a:r>
            <a:r>
              <a:rPr lang="en-US" sz="2500" b="0" dirty="0" smtClean="0"/>
              <a:t>   - Misappropriation </a:t>
            </a:r>
          </a:p>
          <a:p>
            <a:r>
              <a:rPr lang="en-US" sz="2500" b="0" dirty="0" smtClean="0"/>
              <a:t>						    - Crimes </a:t>
            </a:r>
            <a:r>
              <a:rPr lang="en-US" sz="2500" b="0" dirty="0"/>
              <a:t>against public </a:t>
            </a:r>
            <a:r>
              <a:rPr lang="en-US" sz="2500" b="0" dirty="0" smtClean="0"/>
              <a:t>health</a:t>
            </a:r>
          </a:p>
          <a:p>
            <a:r>
              <a:rPr lang="en-US" sz="2500" b="0" dirty="0" smtClean="0"/>
              <a:t>						    - Injuries      </a:t>
            </a:r>
          </a:p>
          <a:p>
            <a:r>
              <a:rPr lang="en-US" sz="2500" b="0" dirty="0" smtClean="0"/>
              <a:t>Adoption </a:t>
            </a:r>
            <a:r>
              <a:rPr lang="en-US" sz="2500" b="0" dirty="0"/>
              <a:t>of precautionary measures: detention of administrators </a:t>
            </a:r>
            <a:r>
              <a:rPr lang="en-US" sz="2500" b="0" dirty="0" smtClean="0"/>
              <a:t>and judicial </a:t>
            </a:r>
            <a:r>
              <a:rPr lang="en-US" sz="2500" b="0" dirty="0"/>
              <a:t>intervention of companies (Deloitte judicial administrator</a:t>
            </a:r>
            <a:r>
              <a:rPr lang="en-US" sz="2500" b="0" dirty="0" smtClean="0"/>
              <a:t>).</a:t>
            </a:r>
          </a:p>
          <a:p>
            <a:endParaRPr lang="en-US" sz="2500" b="0" dirty="0"/>
          </a:p>
          <a:p>
            <a:r>
              <a:rPr lang="en-US" sz="2500" b="0" dirty="0" smtClean="0"/>
              <a:t>2.  Judicial </a:t>
            </a:r>
            <a:r>
              <a:rPr lang="en-US" sz="2500" b="0" dirty="0"/>
              <a:t>declaration of bankruptcy of creditors</a:t>
            </a:r>
            <a:r>
              <a:rPr lang="en-US" sz="2500" b="0" dirty="0" smtClean="0"/>
              <a:t>.</a:t>
            </a:r>
          </a:p>
          <a:p>
            <a:endParaRPr lang="en-US" sz="2500" b="0" dirty="0"/>
          </a:p>
          <a:p>
            <a:r>
              <a:rPr lang="en-US" sz="2500" b="0" dirty="0" smtClean="0"/>
              <a:t>3.  Sanctioning </a:t>
            </a:r>
            <a:r>
              <a:rPr lang="en-US" sz="2500" b="0" dirty="0"/>
              <a:t>procedures of the State Administration, Ministries of Consumption and Health → sanctions against </a:t>
            </a:r>
            <a:r>
              <a:rPr lang="en-US" sz="2500" b="0" dirty="0" err="1"/>
              <a:t>iDental</a:t>
            </a:r>
            <a:r>
              <a:rPr lang="en-US" sz="2500" b="0" dirty="0"/>
              <a:t> (almost 2 million euros). </a:t>
            </a:r>
          </a:p>
          <a:p>
            <a:endParaRPr lang="en-US" sz="2500" b="0" dirty="0" smtClean="0"/>
          </a:p>
          <a:p>
            <a:endParaRPr lang="en-US" sz="2500" b="0" dirty="0"/>
          </a:p>
          <a:p>
            <a:endParaRPr lang="en-US" sz="25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56101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661</Words>
  <Application>Microsoft Office PowerPoint</Application>
  <PresentationFormat>Personalizado</PresentationFormat>
  <Paragraphs>198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White</vt:lpstr>
      <vt:lpstr>iDental, Dentists with a heart The Great Dental Scandal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iDental: el mayor escándalo dental del mundo</dc:title>
  <dc:creator>MRomero</dc:creator>
  <cp:lastModifiedBy>oficina</cp:lastModifiedBy>
  <cp:revision>69</cp:revision>
  <dcterms:modified xsi:type="dcterms:W3CDTF">2018-11-07T16:21:15Z</dcterms:modified>
</cp:coreProperties>
</file>