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1" r:id="rId2"/>
    <p:sldId id="283" r:id="rId3"/>
    <p:sldId id="272" r:id="rId4"/>
    <p:sldId id="286" r:id="rId5"/>
    <p:sldId id="284" r:id="rId6"/>
    <p:sldId id="270" r:id="rId7"/>
    <p:sldId id="271" r:id="rId8"/>
    <p:sldId id="273" r:id="rId9"/>
    <p:sldId id="274" r:id="rId10"/>
    <p:sldId id="280" r:id="rId11"/>
    <p:sldId id="275" r:id="rId12"/>
    <p:sldId id="276" r:id="rId13"/>
    <p:sldId id="277" r:id="rId14"/>
    <p:sldId id="278" r:id="rId15"/>
    <p:sldId id="279" r:id="rId16"/>
    <p:sldId id="281" r:id="rId17"/>
    <p:sldId id="285" r:id="rId18"/>
    <p:sldId id="282" r:id="rId19"/>
    <p:sldId id="264" r:id="rId20"/>
  </p:sldIdLst>
  <p:sldSz cx="12192000" cy="6858000"/>
  <p:notesSz cx="6807200" cy="99393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6473" autoAdjust="0"/>
  </p:normalViewPr>
  <p:slideViewPr>
    <p:cSldViewPr snapToGrid="0">
      <p:cViewPr varScale="1">
        <p:scale>
          <a:sx n="110" d="100"/>
          <a:sy n="110" d="100"/>
        </p:scale>
        <p:origin x="576" y="102"/>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290"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EC9F55C-A6C3-48A5-9A93-C44393840809}" type="datetimeFigureOut">
              <a:rPr lang="fr-BE" smtClean="0"/>
              <a:t>16/10/2018</a:t>
            </a:fld>
            <a:endParaRPr lang="fr-BE"/>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C9352753-AA73-4B59-A84F-9E44F65CEA80}" type="slidenum">
              <a:rPr lang="fr-BE" smtClean="0"/>
              <a:t>‹#›</a:t>
            </a:fld>
            <a:endParaRPr lang="fr-BE"/>
          </a:p>
        </p:txBody>
      </p:sp>
    </p:spTree>
    <p:extLst>
      <p:ext uri="{BB962C8B-B14F-4D97-AF65-F5344CB8AC3E}">
        <p14:creationId xmlns:p14="http://schemas.microsoft.com/office/powerpoint/2010/main" val="1974814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legislation.gov.uk/ukpga/1984/24/section/4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C9352753-AA73-4B59-A84F-9E44F65CEA80}" type="slidenum">
              <a:rPr lang="fr-BE" smtClean="0"/>
              <a:t>1</a:t>
            </a:fld>
            <a:endParaRPr lang="fr-BE"/>
          </a:p>
        </p:txBody>
      </p:sp>
    </p:spTree>
    <p:extLst>
      <p:ext uri="{BB962C8B-B14F-4D97-AF65-F5344CB8AC3E}">
        <p14:creationId xmlns:p14="http://schemas.microsoft.com/office/powerpoint/2010/main" val="1026504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10</a:t>
            </a:fld>
            <a:endParaRPr lang="fr-BE"/>
          </a:p>
        </p:txBody>
      </p:sp>
    </p:spTree>
    <p:extLst>
      <p:ext uri="{BB962C8B-B14F-4D97-AF65-F5344CB8AC3E}">
        <p14:creationId xmlns:p14="http://schemas.microsoft.com/office/powerpoint/2010/main" val="901928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11</a:t>
            </a:fld>
            <a:endParaRPr lang="fr-BE"/>
          </a:p>
        </p:txBody>
      </p:sp>
    </p:spTree>
    <p:extLst>
      <p:ext uri="{BB962C8B-B14F-4D97-AF65-F5344CB8AC3E}">
        <p14:creationId xmlns:p14="http://schemas.microsoft.com/office/powerpoint/2010/main" val="502112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12</a:t>
            </a:fld>
            <a:endParaRPr lang="fr-BE"/>
          </a:p>
        </p:txBody>
      </p:sp>
    </p:spTree>
    <p:extLst>
      <p:ext uri="{BB962C8B-B14F-4D97-AF65-F5344CB8AC3E}">
        <p14:creationId xmlns:p14="http://schemas.microsoft.com/office/powerpoint/2010/main" val="744887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French links:</a:t>
            </a:r>
            <a:r>
              <a:rPr lang="en-US" baseline="0" dirty="0" smtClean="0"/>
              <a:t> </a:t>
            </a:r>
            <a:r>
              <a:rPr lang="en-US" dirty="0" smtClean="0">
                <a:latin typeface="Roboto"/>
              </a:rPr>
              <a:t>https://www.lelanceur.fr/scandale-dentaire-dentexia-le-defenseur-des-droits-ouvre-une-enquete-2/; http://www.liberation.fr/france/2016/07/04/implants-dentaires-a-bas-cout-un-scandale-silencieux_1463914 ; https://www.francetvinfo.fr/sante/affaires/centres-dentaires-dentexia-apres-le-scandale-des-patients-toujours-en-attente-de-soins_1816123.html</a:t>
            </a:r>
            <a:endParaRPr lang="fr-BE" dirty="0" smtClean="0"/>
          </a:p>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13</a:t>
            </a:fld>
            <a:endParaRPr lang="fr-BE"/>
          </a:p>
        </p:txBody>
      </p:sp>
    </p:spTree>
    <p:extLst>
      <p:ext uri="{BB962C8B-B14F-4D97-AF65-F5344CB8AC3E}">
        <p14:creationId xmlns:p14="http://schemas.microsoft.com/office/powerpoint/2010/main" val="2013470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French links: </a:t>
            </a:r>
            <a:r>
              <a:rPr lang="fr-BE" sz="1200" b="0" i="0" kern="1200" dirty="0" smtClean="0">
                <a:solidFill>
                  <a:schemeClr val="tx1"/>
                </a:solidFill>
                <a:effectLst/>
                <a:latin typeface="+mn-lt"/>
                <a:ea typeface="+mn-ea"/>
                <a:cs typeface="+mn-cs"/>
              </a:rPr>
              <a:t>https://www.marianne.net/societe/ligas-saisie-du-scandale-des-centres-dentaires-bas-prix-dentexia; https://www.youtube.com/watch?v=nMs8azOi0ko </a:t>
            </a:r>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14</a:t>
            </a:fld>
            <a:endParaRPr lang="fr-BE"/>
          </a:p>
        </p:txBody>
      </p:sp>
    </p:spTree>
    <p:extLst>
      <p:ext uri="{BB962C8B-B14F-4D97-AF65-F5344CB8AC3E}">
        <p14:creationId xmlns:p14="http://schemas.microsoft.com/office/powerpoint/2010/main" val="75372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15</a:t>
            </a:fld>
            <a:endParaRPr lang="fr-BE"/>
          </a:p>
        </p:txBody>
      </p:sp>
    </p:spTree>
    <p:extLst>
      <p:ext uri="{BB962C8B-B14F-4D97-AF65-F5344CB8AC3E}">
        <p14:creationId xmlns:p14="http://schemas.microsoft.com/office/powerpoint/2010/main" val="4291151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16</a:t>
            </a:fld>
            <a:endParaRPr lang="fr-BE"/>
          </a:p>
        </p:txBody>
      </p:sp>
    </p:spTree>
    <p:extLst>
      <p:ext uri="{BB962C8B-B14F-4D97-AF65-F5344CB8AC3E}">
        <p14:creationId xmlns:p14="http://schemas.microsoft.com/office/powerpoint/2010/main" val="3109085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17</a:t>
            </a:fld>
            <a:endParaRPr lang="fr-BE"/>
          </a:p>
        </p:txBody>
      </p:sp>
    </p:spTree>
    <p:extLst>
      <p:ext uri="{BB962C8B-B14F-4D97-AF65-F5344CB8AC3E}">
        <p14:creationId xmlns:p14="http://schemas.microsoft.com/office/powerpoint/2010/main" val="742744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18</a:t>
            </a:fld>
            <a:endParaRPr lang="fr-BE"/>
          </a:p>
        </p:txBody>
      </p:sp>
    </p:spTree>
    <p:extLst>
      <p:ext uri="{BB962C8B-B14F-4D97-AF65-F5344CB8AC3E}">
        <p14:creationId xmlns:p14="http://schemas.microsoft.com/office/powerpoint/2010/main" val="3899384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C9352753-AA73-4B59-A84F-9E44F65CEA80}" type="slidenum">
              <a:rPr lang="fr-BE" smtClean="0"/>
              <a:t>19</a:t>
            </a:fld>
            <a:endParaRPr lang="fr-BE"/>
          </a:p>
        </p:txBody>
      </p:sp>
    </p:spTree>
    <p:extLst>
      <p:ext uri="{BB962C8B-B14F-4D97-AF65-F5344CB8AC3E}">
        <p14:creationId xmlns:p14="http://schemas.microsoft.com/office/powerpoint/2010/main" val="1944528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2</a:t>
            </a:fld>
            <a:endParaRPr lang="fr-BE"/>
          </a:p>
        </p:txBody>
      </p:sp>
    </p:spTree>
    <p:extLst>
      <p:ext uri="{BB962C8B-B14F-4D97-AF65-F5344CB8AC3E}">
        <p14:creationId xmlns:p14="http://schemas.microsoft.com/office/powerpoint/2010/main" val="1700123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Spanish Link: </a:t>
            </a:r>
            <a:r>
              <a:rPr lang="fr-BE" dirty="0" smtClean="0"/>
              <a:t>https://www.boe.es/buscar/act.php?id=BOE-A-2007-5584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Slovakian</a:t>
            </a:r>
            <a:r>
              <a:rPr lang="en-US" baseline="0" dirty="0" smtClean="0"/>
              <a:t> link: </a:t>
            </a:r>
            <a:r>
              <a:rPr lang="en-US" sz="1200" dirty="0" smtClean="0">
                <a:solidFill>
                  <a:schemeClr val="tx2"/>
                </a:solidFill>
                <a:latin typeface="Arial" panose="020B0604020202020204" pitchFamily="34" charset="0"/>
                <a:cs typeface="Arial" panose="020B0604020202020204" pitchFamily="34" charset="0"/>
              </a:rPr>
              <a:t>https://www.slov-lex.sk/pravne-predpisy/SK/ZZ/2004/578/20180701</a:t>
            </a:r>
            <a:endParaRPr lang="fr-BE" sz="1200" dirty="0" smtClean="0">
              <a:solidFill>
                <a:schemeClr val="tx2"/>
              </a:solidFill>
              <a:latin typeface="Arial" panose="020B0604020202020204" pitchFamily="34" charset="0"/>
              <a:cs typeface="Arial" panose="020B0604020202020204" pitchFamily="34" charset="0"/>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French link:</a:t>
            </a:r>
            <a:r>
              <a:rPr lang="en-US" baseline="0" dirty="0" smtClean="0"/>
              <a:t> </a:t>
            </a:r>
            <a:r>
              <a:rPr lang="en-US" sz="1200" dirty="0" smtClean="0">
                <a:latin typeface="Roboto"/>
              </a:rPr>
              <a:t>http://www.igas.gouv.fr/spip.php?article690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Roboto"/>
              </a:rPr>
              <a:t>German links:</a:t>
            </a:r>
            <a:r>
              <a:rPr lang="en-US" sz="1200" baseline="0" dirty="0" smtClean="0">
                <a:latin typeface="Roboto"/>
              </a:rPr>
              <a:t> </a:t>
            </a:r>
            <a:r>
              <a:rPr lang="en-US" sz="1200" dirty="0" smtClean="0">
                <a:solidFill>
                  <a:schemeClr val="tx2"/>
                </a:solidFill>
                <a:latin typeface="Arial" panose="020B0604020202020204" pitchFamily="34" charset="0"/>
                <a:cs typeface="Arial" panose="020B0604020202020204" pitchFamily="34" charset="0"/>
              </a:rPr>
              <a:t>https://www.sozialgesetzbuch-sgb.de/sgbv/95.html https://www.gesetze-im-internet.de/zo-zahn_rzte/BJNR005820957.html https://www.bzaek.de/fileadmin/PDFs/recht/mbo.pdf</a:t>
            </a:r>
            <a:endParaRPr lang="fr-BE" sz="1200" dirty="0" smtClean="0">
              <a:solidFill>
                <a:schemeClr val="tx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dirty="0" smtClean="0"/>
          </a:p>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3</a:t>
            </a:fld>
            <a:endParaRPr lang="fr-BE"/>
          </a:p>
        </p:txBody>
      </p:sp>
    </p:spTree>
    <p:extLst>
      <p:ext uri="{BB962C8B-B14F-4D97-AF65-F5344CB8AC3E}">
        <p14:creationId xmlns:p14="http://schemas.microsoft.com/office/powerpoint/2010/main" val="20030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Spanish Link: </a:t>
            </a:r>
            <a:r>
              <a:rPr lang="fr-BE" dirty="0" smtClean="0"/>
              <a:t>https://www.boe.es/buscar/act.php?id=BOE-A-2007-5584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Slovakian</a:t>
            </a:r>
            <a:r>
              <a:rPr lang="en-US" baseline="0" dirty="0" smtClean="0"/>
              <a:t> link: </a:t>
            </a:r>
            <a:r>
              <a:rPr lang="en-US" sz="1200" dirty="0" smtClean="0">
                <a:solidFill>
                  <a:schemeClr val="tx2"/>
                </a:solidFill>
                <a:latin typeface="Arial" panose="020B0604020202020204" pitchFamily="34" charset="0"/>
                <a:cs typeface="Arial" panose="020B0604020202020204" pitchFamily="34" charset="0"/>
              </a:rPr>
              <a:t>https://www.slov-lex.sk/pravne-predpisy/SK/ZZ/2004/578/20180701</a:t>
            </a:r>
            <a:endParaRPr lang="fr-BE" sz="1200" dirty="0" smtClean="0">
              <a:solidFill>
                <a:schemeClr val="tx2"/>
              </a:solidFill>
              <a:latin typeface="Arial" panose="020B0604020202020204" pitchFamily="34" charset="0"/>
              <a:cs typeface="Arial" panose="020B0604020202020204" pitchFamily="34" charset="0"/>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French link:</a:t>
            </a:r>
            <a:r>
              <a:rPr lang="en-US" baseline="0" dirty="0" smtClean="0"/>
              <a:t> </a:t>
            </a:r>
            <a:r>
              <a:rPr lang="en-US" sz="1200" dirty="0" smtClean="0">
                <a:latin typeface="Roboto"/>
              </a:rPr>
              <a:t>http://www.igas.gouv.fr/spip.php?article690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Roboto"/>
              </a:rPr>
              <a:t>German links:</a:t>
            </a:r>
            <a:r>
              <a:rPr lang="en-US" sz="1200" baseline="0" dirty="0" smtClean="0">
                <a:latin typeface="Roboto"/>
              </a:rPr>
              <a:t> </a:t>
            </a:r>
            <a:r>
              <a:rPr lang="en-US" sz="1200" dirty="0" smtClean="0">
                <a:solidFill>
                  <a:schemeClr val="tx2"/>
                </a:solidFill>
                <a:latin typeface="Arial" panose="020B0604020202020204" pitchFamily="34" charset="0"/>
                <a:cs typeface="Arial" panose="020B0604020202020204" pitchFamily="34" charset="0"/>
              </a:rPr>
              <a:t>https://www.sozialgesetzbuch-sgb.de/sgbv/95.html https://www.gesetze-im-internet.de/zo-zahn_rzte/BJNR005820957.html https://www.bzaek.de/fileadmin/PDFs/recht/mbo.pdf</a:t>
            </a:r>
            <a:endParaRPr lang="fr-BE" sz="1200" dirty="0" smtClean="0">
              <a:solidFill>
                <a:schemeClr val="tx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dirty="0" smtClean="0"/>
          </a:p>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4</a:t>
            </a:fld>
            <a:endParaRPr lang="fr-BE"/>
          </a:p>
        </p:txBody>
      </p:sp>
    </p:spTree>
    <p:extLst>
      <p:ext uri="{BB962C8B-B14F-4D97-AF65-F5344CB8AC3E}">
        <p14:creationId xmlns:p14="http://schemas.microsoft.com/office/powerpoint/2010/main" val="2038496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Spanish Link: </a:t>
            </a:r>
            <a:r>
              <a:rPr lang="fr-BE" dirty="0" smtClean="0"/>
              <a:t>https://www.boe.es/buscar/act.php?id=BOE-A-2007-5584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Slovakian</a:t>
            </a:r>
            <a:r>
              <a:rPr lang="en-US" baseline="0" dirty="0" smtClean="0"/>
              <a:t> link: </a:t>
            </a:r>
            <a:r>
              <a:rPr lang="en-US" sz="1200" dirty="0" smtClean="0">
                <a:solidFill>
                  <a:schemeClr val="tx2"/>
                </a:solidFill>
                <a:latin typeface="Arial" panose="020B0604020202020204" pitchFamily="34" charset="0"/>
                <a:cs typeface="Arial" panose="020B0604020202020204" pitchFamily="34" charset="0"/>
              </a:rPr>
              <a:t>https://www.slov-lex.sk/pravne-predpisy/SK/ZZ/2004/578/20180701</a:t>
            </a:r>
            <a:endParaRPr lang="fr-BE" sz="1200" dirty="0" smtClean="0">
              <a:solidFill>
                <a:schemeClr val="tx2"/>
              </a:solidFill>
              <a:latin typeface="Arial" panose="020B0604020202020204" pitchFamily="34" charset="0"/>
              <a:cs typeface="Arial" panose="020B0604020202020204" pitchFamily="34" charset="0"/>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French link:</a:t>
            </a:r>
            <a:r>
              <a:rPr lang="en-US" baseline="0" dirty="0" smtClean="0"/>
              <a:t> </a:t>
            </a:r>
            <a:r>
              <a:rPr lang="en-US" sz="1200" dirty="0" smtClean="0">
                <a:latin typeface="Roboto"/>
              </a:rPr>
              <a:t>http://www.igas.gouv.fr/spip.php?article690 </a:t>
            </a:r>
            <a:endParaRPr lang="fr-BE" sz="1200" dirty="0" smtClean="0"/>
          </a:p>
          <a:p>
            <a:endParaRPr lang="en-US" dirty="0" smtClean="0"/>
          </a:p>
          <a:p>
            <a:r>
              <a:rPr lang="en-US" dirty="0" smtClean="0"/>
              <a:t>Italian Link: </a:t>
            </a:r>
            <a:r>
              <a:rPr lang="fr-BE" sz="1200" b="0" i="0" kern="1200" dirty="0" smtClean="0">
                <a:solidFill>
                  <a:schemeClr val="tx1"/>
                </a:solidFill>
                <a:effectLst/>
                <a:latin typeface="+mn-lt"/>
                <a:ea typeface="+mn-ea"/>
                <a:cs typeface="+mn-cs"/>
              </a:rPr>
              <a:t>http://www.gazzettaufficiale.it/eli/id/2017/08/14/17G00140/sg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UK link: </a:t>
            </a:r>
            <a:r>
              <a:rPr lang="en-GB" sz="1200" u="sng" dirty="0" smtClean="0">
                <a:solidFill>
                  <a:schemeClr val="tx2"/>
                </a:solidFill>
                <a:latin typeface="Arial" panose="020B0604020202020204" pitchFamily="34" charset="0"/>
                <a:ea typeface="Calibri" panose="020F0502020204030204" pitchFamily="34" charset="0"/>
                <a:cs typeface="Arial" panose="020B0604020202020204" pitchFamily="34" charset="0"/>
                <a:hlinkClick r:id="rId3"/>
              </a:rPr>
              <a:t>http://www.legislation.gov.uk/ukpga/1984/24/section/41</a:t>
            </a:r>
            <a:r>
              <a:rPr lang="en-GB" sz="1200" u="sng" dirty="0" smtClean="0">
                <a:solidFill>
                  <a:schemeClr val="tx2"/>
                </a:solidFill>
                <a:latin typeface="Arial" panose="020B0604020202020204" pitchFamily="34" charset="0"/>
                <a:ea typeface="Calibri" panose="020F0502020204030204" pitchFamily="34" charset="0"/>
                <a:cs typeface="Arial" panose="020B0604020202020204" pitchFamily="34" charset="0"/>
              </a:rPr>
              <a:t> </a:t>
            </a:r>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5</a:t>
            </a:fld>
            <a:endParaRPr lang="fr-BE"/>
          </a:p>
        </p:txBody>
      </p:sp>
    </p:spTree>
    <p:extLst>
      <p:ext uri="{BB962C8B-B14F-4D97-AF65-F5344CB8AC3E}">
        <p14:creationId xmlns:p14="http://schemas.microsoft.com/office/powerpoint/2010/main" val="3909862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6</a:t>
            </a:fld>
            <a:endParaRPr lang="fr-BE"/>
          </a:p>
        </p:txBody>
      </p:sp>
    </p:spTree>
    <p:extLst>
      <p:ext uri="{BB962C8B-B14F-4D97-AF65-F5344CB8AC3E}">
        <p14:creationId xmlns:p14="http://schemas.microsoft.com/office/powerpoint/2010/main" val="965693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7</a:t>
            </a:fld>
            <a:endParaRPr lang="fr-BE"/>
          </a:p>
        </p:txBody>
      </p:sp>
    </p:spTree>
    <p:extLst>
      <p:ext uri="{BB962C8B-B14F-4D97-AF65-F5344CB8AC3E}">
        <p14:creationId xmlns:p14="http://schemas.microsoft.com/office/powerpoint/2010/main" val="419424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8</a:t>
            </a:fld>
            <a:endParaRPr lang="fr-BE"/>
          </a:p>
        </p:txBody>
      </p:sp>
    </p:spTree>
    <p:extLst>
      <p:ext uri="{BB962C8B-B14F-4D97-AF65-F5344CB8AC3E}">
        <p14:creationId xmlns:p14="http://schemas.microsoft.com/office/powerpoint/2010/main" val="2284670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C9352753-AA73-4B59-A84F-9E44F65CEA80}" type="slidenum">
              <a:rPr lang="fr-BE" smtClean="0"/>
              <a:t>9</a:t>
            </a:fld>
            <a:endParaRPr lang="fr-BE"/>
          </a:p>
        </p:txBody>
      </p:sp>
    </p:spTree>
    <p:extLst>
      <p:ext uri="{BB962C8B-B14F-4D97-AF65-F5344CB8AC3E}">
        <p14:creationId xmlns:p14="http://schemas.microsoft.com/office/powerpoint/2010/main" val="323277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16/10/2018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16/10/2018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16/10/2018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16/10/2018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cxnSp>
        <p:nvCxnSpPr>
          <p:cNvPr id="10" name="Straight Connector 9"/>
          <p:cNvCxnSpPr/>
          <p:nvPr userDrawn="1"/>
        </p:nvCxnSpPr>
        <p:spPr>
          <a:xfrm flipV="1">
            <a:off x="838200" y="1104900"/>
            <a:ext cx="10528300" cy="15740"/>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16/10/2018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0219144" y="116647"/>
            <a:ext cx="1478910" cy="1853469"/>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16/10/2018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16/10/2018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16/10/2018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16/10/2018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16/10/2018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16/10/2018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16/10/2018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6.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9.png"/><Relationship Id="rId4" Type="http://schemas.openxmlformats.org/officeDocument/2006/relationships/image" Target="../media/image17.png"/><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8.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lelanceur.fr/scandale-dentaire-dentexia-le-defenseur-des-droits-ouvre-une-enquete-2/%20http:/www.liberation.fr/france/2016/07/04/implants-dentaires-a-bas-cout-un-scandale-silencieux_1463914%20https:/www.francetvinfo.fr/sante/affaires/centres-dentaires-dentexia-apres-le-scandale-des-patients-toujours-en-attente-de-soins_1816123.html" TargetMode="External"/><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hyperlink" Target="https://www.marianne.net/societe/ligas-saisie-du-scandale-des-centres-dentaires-bas-prix-dentexia" TargetMode="External"/><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hyperlink" Target="http://nuovavenezia.gelocal.it/venezia/cronaca/2017/04/02/news/centro-dentisticoabbandonato-pazienti-con-interventi-da-finire-1.15135613" TargetMode="External"/><Relationship Id="rId3" Type="http://schemas.openxmlformats.org/officeDocument/2006/relationships/hyperlink" Target="https://www.omd.pt/?s=vital+dent+&amp;lang=pt-pt" TargetMode="External"/><Relationship Id="rId7" Type="http://schemas.openxmlformats.org/officeDocument/2006/relationships/hyperlink" Target="http://iltirreno.gelocal.it/prato/cronaca/2018/04/05/news/lo-studio-chiude-all-improvvisodecine-di-clienti-senza-dentista-1.16671502?refresh_ce" TargetMode="External"/><Relationship Id="rId12"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1.png"/><Relationship Id="rId5" Type="http://schemas.openxmlformats.org/officeDocument/2006/relationships/hyperlink" Target="http://www.igas.gouv.fr/spip.php?article546" TargetMode="External"/><Relationship Id="rId10" Type="http://schemas.openxmlformats.org/officeDocument/2006/relationships/hyperlink" Target="http://www.ilsussidiario.net/News/Cinema-Televisione-e-Media/2016/2/18/VITALDENT-HACHIUSO-Video-anche-le-sedi-italiane-a-rischio-Striscia-la-Notizia-/680567/" TargetMode="External"/><Relationship Id="rId4" Type="http://schemas.openxmlformats.org/officeDocument/2006/relationships/image" Target="../media/image10.png"/><Relationship Id="rId9" Type="http://schemas.openxmlformats.org/officeDocument/2006/relationships/hyperlink" Target="http://www.odontoiatria33.it/approfondimenti/14610/quando-una-clinica-odontoiatrica-chiudee-%20lascia-senza-cure-i-pazienti.htm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pn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0.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hyperlink" Target="https://www.boe.es/buscar/act.php?id=BOE-A-2007-558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hyperlink" Target="https://www.sozialgesetzbuch-sgb.de/sgbv/95.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bzaek.de/fileadmin/PDFs/recht/mbo.pdf" TargetMode="External"/><Relationship Id="rId4" Type="http://schemas.openxmlformats.org/officeDocument/2006/relationships/hyperlink" Target="https://www.gesetze-im-internet.de/zo-zahn_rzte/BJNR005820957.html"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8.png"/><Relationship Id="rId18" Type="http://schemas.openxmlformats.org/officeDocument/2006/relationships/image" Target="../media/image17.png"/><Relationship Id="rId3" Type="http://schemas.openxmlformats.org/officeDocument/2006/relationships/hyperlink" Target="http://www.igas.gouv.fr/spip.php?article690" TargetMode="External"/><Relationship Id="rId7" Type="http://schemas.openxmlformats.org/officeDocument/2006/relationships/hyperlink" Target="http://www.legislation.gov.uk/ukpga/1984/24/section/41" TargetMode="External"/><Relationship Id="rId12" Type="http://schemas.openxmlformats.org/officeDocument/2006/relationships/image" Target="../media/image9.png"/><Relationship Id="rId17" Type="http://schemas.openxmlformats.org/officeDocument/2006/relationships/hyperlink" Target="https://www.slov-lex.sk/pravne-predpisy/SK/ZZ/2004/578/20180701" TargetMode="External"/><Relationship Id="rId2" Type="http://schemas.openxmlformats.org/officeDocument/2006/relationships/notesSlide" Target="../notesSlides/notesSlide5.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4.png"/><Relationship Id="rId5" Type="http://schemas.openxmlformats.org/officeDocument/2006/relationships/hyperlink" Target="http://www.gazzettaufficiale.it/eli/id/2017/08/14/17G00140/sg" TargetMode="External"/><Relationship Id="rId1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4.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44960" y="5315710"/>
            <a:ext cx="4832059" cy="369332"/>
          </a:xfrm>
          <a:prstGeom prst="rect">
            <a:avLst/>
          </a:prstGeom>
          <a:noFill/>
        </p:spPr>
        <p:txBody>
          <a:bodyPr wrap="square" rtlCol="0">
            <a:spAutoFit/>
          </a:bodyPr>
          <a:lstStyle/>
          <a:p>
            <a:r>
              <a:rPr lang="en-US" dirty="0" smtClean="0">
                <a:solidFill>
                  <a:srgbClr val="DA9A1C"/>
                </a:solidFill>
                <a:latin typeface="Arial Bold"/>
              </a:rPr>
              <a:t>OCTOBER 2018</a:t>
            </a:r>
            <a:endParaRPr lang="fr-BE" dirty="0">
              <a:solidFill>
                <a:srgbClr val="DA9A1C"/>
              </a:solidFill>
              <a:latin typeface="Arial Bold"/>
            </a:endParaRPr>
          </a:p>
        </p:txBody>
      </p:sp>
      <p:pic>
        <p:nvPicPr>
          <p:cNvPr id="7" name="Picture 6" descr="eu dental_ppt2_DARK_V03.png"/>
          <p:cNvPicPr>
            <a:picLocks noChangeAspect="1"/>
          </p:cNvPicPr>
          <p:nvPr/>
        </p:nvPicPr>
        <p:blipFill>
          <a:blip r:embed="rId3"/>
          <a:srcRect l="12204" t="5249" r="75864" b="74801"/>
          <a:stretch>
            <a:fillRect/>
          </a:stretch>
        </p:blipFill>
        <p:spPr>
          <a:xfrm>
            <a:off x="6824310" y="167481"/>
            <a:ext cx="5005952" cy="6273787"/>
          </a:xfrm>
          <a:prstGeom prst="rect">
            <a:avLst/>
          </a:prstGeom>
        </p:spPr>
      </p:pic>
      <p:sp>
        <p:nvSpPr>
          <p:cNvPr id="8" name="TextBox 7"/>
          <p:cNvSpPr txBox="1"/>
          <p:nvPr/>
        </p:nvSpPr>
        <p:spPr>
          <a:xfrm>
            <a:off x="744960" y="2562809"/>
            <a:ext cx="5433898" cy="1077218"/>
          </a:xfrm>
          <a:prstGeom prst="rect">
            <a:avLst/>
          </a:prstGeom>
          <a:noFill/>
        </p:spPr>
        <p:txBody>
          <a:bodyPr wrap="square" rtlCol="0">
            <a:spAutoFit/>
          </a:bodyPr>
          <a:lstStyle/>
          <a:p>
            <a:r>
              <a:rPr lang="en-US" sz="3200" b="1" dirty="0" smtClean="0">
                <a:solidFill>
                  <a:srgbClr val="DA9A1C"/>
                </a:solidFill>
                <a:latin typeface="Arial Bold"/>
              </a:rPr>
              <a:t>SURVEY RESULTS </a:t>
            </a:r>
          </a:p>
          <a:p>
            <a:r>
              <a:rPr lang="en-US" sz="3200" b="1" dirty="0" smtClean="0">
                <a:solidFill>
                  <a:srgbClr val="DA9A1C"/>
                </a:solidFill>
                <a:latin typeface="Arial Bold"/>
              </a:rPr>
              <a:t>CORPORATE DENTISTRY</a:t>
            </a:r>
            <a:endParaRPr lang="fr-BE" sz="3200" b="1" dirty="0">
              <a:solidFill>
                <a:srgbClr val="DA9A1C"/>
              </a:solidFill>
              <a:latin typeface="Arial Bold"/>
            </a:endParaRPr>
          </a:p>
        </p:txBody>
      </p:sp>
      <p:sp>
        <p:nvSpPr>
          <p:cNvPr id="9" name="TextBox 8"/>
          <p:cNvSpPr txBox="1"/>
          <p:nvPr/>
        </p:nvSpPr>
        <p:spPr>
          <a:xfrm>
            <a:off x="744960" y="4308591"/>
            <a:ext cx="4832059" cy="461665"/>
          </a:xfrm>
          <a:prstGeom prst="rect">
            <a:avLst/>
          </a:prstGeom>
          <a:noFill/>
        </p:spPr>
        <p:txBody>
          <a:bodyPr wrap="square" rtlCol="0">
            <a:spAutoFit/>
          </a:bodyPr>
          <a:lstStyle/>
          <a:p>
            <a:r>
              <a:rPr lang="en-US" sz="2400" b="1" dirty="0" smtClean="0">
                <a:solidFill>
                  <a:srgbClr val="DA9A1C"/>
                </a:solidFill>
                <a:latin typeface="Arial Bold"/>
              </a:rPr>
              <a:t>BTF INTERNAL MARKET</a:t>
            </a:r>
            <a:endParaRPr lang="fr-BE" sz="3200" b="1" dirty="0">
              <a:solidFill>
                <a:srgbClr val="DA9A1C"/>
              </a:solidFill>
              <a:latin typeface="Arial Bold"/>
            </a:endParaRPr>
          </a:p>
        </p:txBody>
      </p:sp>
      <p:sp>
        <p:nvSpPr>
          <p:cNvPr id="2" name="TextBox 1"/>
          <p:cNvSpPr txBox="1"/>
          <p:nvPr/>
        </p:nvSpPr>
        <p:spPr>
          <a:xfrm>
            <a:off x="744960" y="169499"/>
            <a:ext cx="3344092"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CED-DOC-2018-093-E</a:t>
            </a:r>
            <a:endParaRPr lang="fr-B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9928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DENTAL CHAINS – II</a:t>
            </a:r>
            <a:endParaRPr lang="fr-BE" sz="3200" b="1" dirty="0">
              <a:solidFill>
                <a:schemeClr val="tx2"/>
              </a:solidFill>
            </a:endParaRPr>
          </a:p>
        </p:txBody>
      </p:sp>
      <p:sp>
        <p:nvSpPr>
          <p:cNvPr id="2" name="Rectangle 1"/>
          <p:cNvSpPr/>
          <p:nvPr/>
        </p:nvSpPr>
        <p:spPr>
          <a:xfrm>
            <a:off x="838199" y="1197136"/>
            <a:ext cx="8936115"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On average how many a) employees and b) subsidiaries do they have?</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702843" y="3511577"/>
            <a:ext cx="1617751" cy="276999"/>
          </a:xfrm>
          <a:prstGeom prst="rect">
            <a:avLst/>
          </a:prstGeom>
        </p:spPr>
        <p:txBody>
          <a:bodyPr wrap="none">
            <a:spAutoFit/>
          </a:bodyPr>
          <a:lstStyle/>
          <a:p>
            <a:r>
              <a:rPr lang="fr-BE" sz="1200" dirty="0">
                <a:solidFill>
                  <a:schemeClr val="tx2"/>
                </a:solidFill>
                <a:latin typeface="Arial" panose="020B0604020202020204" pitchFamily="34" charset="0"/>
                <a:cs typeface="Arial" panose="020B0604020202020204" pitchFamily="34" charset="0"/>
              </a:rPr>
              <a:t>10 and more </a:t>
            </a:r>
            <a:r>
              <a:rPr lang="fr-BE" sz="1200" dirty="0" err="1">
                <a:solidFill>
                  <a:schemeClr val="tx2"/>
                </a:solidFill>
                <a:latin typeface="Arial" panose="020B0604020202020204" pitchFamily="34" charset="0"/>
                <a:cs typeface="Arial" panose="020B0604020202020204" pitchFamily="34" charset="0"/>
              </a:rPr>
              <a:t>dentists</a:t>
            </a:r>
            <a:endParaRPr lang="fr-BE" sz="1200"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181517" y="3462852"/>
            <a:ext cx="380583" cy="325724"/>
          </a:xfrm>
          <a:prstGeom prst="rect">
            <a:avLst/>
          </a:prstGeom>
        </p:spPr>
      </p:pic>
      <p:sp>
        <p:nvSpPr>
          <p:cNvPr id="6" name="Rectangle 5"/>
          <p:cNvSpPr/>
          <p:nvPr/>
        </p:nvSpPr>
        <p:spPr>
          <a:xfrm>
            <a:off x="1702843" y="4272355"/>
            <a:ext cx="9549770" cy="461665"/>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There is no empirical evidence to provide but most employ at least two-three dentists per office and there are chains with over 30 offices across the country.</a:t>
            </a:r>
            <a:endParaRPr lang="fr-BE" sz="1200" dirty="0">
              <a:solidFill>
                <a:schemeClr val="tx2"/>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137452" y="4325610"/>
            <a:ext cx="361185" cy="324398"/>
          </a:xfrm>
          <a:prstGeom prst="rect">
            <a:avLst/>
          </a:prstGeom>
        </p:spPr>
      </p:pic>
      <p:sp>
        <p:nvSpPr>
          <p:cNvPr id="8" name="Rectangle 7"/>
          <p:cNvSpPr/>
          <p:nvPr/>
        </p:nvSpPr>
        <p:spPr>
          <a:xfrm>
            <a:off x="1702843" y="5217799"/>
            <a:ext cx="745717" cy="276999"/>
          </a:xfrm>
          <a:prstGeom prst="rect">
            <a:avLst/>
          </a:prstGeom>
        </p:spPr>
        <p:txBody>
          <a:bodyPr wrap="none">
            <a:spAutoFit/>
          </a:bodyPr>
          <a:lstStyle/>
          <a:p>
            <a:r>
              <a:rPr lang="fr-BE" sz="1200" dirty="0">
                <a:solidFill>
                  <a:schemeClr val="tx2"/>
                </a:solidFill>
                <a:latin typeface="Arial" panose="020B0604020202020204" pitchFamily="34" charset="0"/>
                <a:cs typeface="Arial" panose="020B0604020202020204" pitchFamily="34" charset="0"/>
              </a:rPr>
              <a:t>200-500</a:t>
            </a:r>
          </a:p>
        </p:txBody>
      </p:sp>
      <p:pic>
        <p:nvPicPr>
          <p:cNvPr id="9" name="Picture 8"/>
          <p:cNvPicPr>
            <a:picLocks noChangeAspect="1"/>
          </p:cNvPicPr>
          <p:nvPr/>
        </p:nvPicPr>
        <p:blipFill>
          <a:blip r:embed="rId5"/>
          <a:stretch>
            <a:fillRect/>
          </a:stretch>
        </p:blipFill>
        <p:spPr>
          <a:xfrm>
            <a:off x="1133186" y="5168631"/>
            <a:ext cx="386799" cy="351312"/>
          </a:xfrm>
          <a:prstGeom prst="rect">
            <a:avLst/>
          </a:prstGeom>
        </p:spPr>
      </p:pic>
      <p:sp>
        <p:nvSpPr>
          <p:cNvPr id="10" name="Rectangle 9"/>
          <p:cNvSpPr/>
          <p:nvPr/>
        </p:nvSpPr>
        <p:spPr>
          <a:xfrm>
            <a:off x="1702843" y="5598188"/>
            <a:ext cx="3727302" cy="276999"/>
          </a:xfrm>
          <a:prstGeom prst="rect">
            <a:avLst/>
          </a:prstGeom>
        </p:spPr>
        <p:txBody>
          <a:bodyPr wrap="none">
            <a:spAutoFit/>
          </a:bodyPr>
          <a:lstStyle/>
          <a:p>
            <a:r>
              <a:rPr lang="en-US" sz="1200" dirty="0" smtClean="0">
                <a:solidFill>
                  <a:schemeClr val="tx2"/>
                </a:solidFill>
                <a:latin typeface="Arial" panose="020B0604020202020204" pitchFamily="34" charset="0"/>
                <a:cs typeface="Arial" panose="020B0604020202020204" pitchFamily="34" charset="0"/>
              </a:rPr>
              <a:t>Rough </a:t>
            </a:r>
            <a:r>
              <a:rPr lang="en-US" sz="1200" dirty="0">
                <a:solidFill>
                  <a:schemeClr val="tx2"/>
                </a:solidFill>
                <a:latin typeface="Arial" panose="020B0604020202020204" pitchFamily="34" charset="0"/>
                <a:cs typeface="Arial" panose="020B0604020202020204" pitchFamily="34" charset="0"/>
              </a:rPr>
              <a:t>estimates: a) 200 (dentists); b) 50 (practices)</a:t>
            </a:r>
            <a:endParaRPr lang="fr-BE" sz="1200" dirty="0">
              <a:solidFill>
                <a:schemeClr val="tx2"/>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6"/>
          <a:stretch>
            <a:fillRect/>
          </a:stretch>
        </p:blipFill>
        <p:spPr>
          <a:xfrm>
            <a:off x="1144061" y="5558035"/>
            <a:ext cx="421383" cy="331087"/>
          </a:xfrm>
          <a:prstGeom prst="rect">
            <a:avLst/>
          </a:prstGeom>
        </p:spPr>
      </p:pic>
      <p:sp>
        <p:nvSpPr>
          <p:cNvPr id="12" name="Rectangle 11"/>
          <p:cNvSpPr/>
          <p:nvPr/>
        </p:nvSpPr>
        <p:spPr>
          <a:xfrm>
            <a:off x="1702843" y="5978577"/>
            <a:ext cx="9982702"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Estimated about 5000 dentist. We do not include other </a:t>
            </a:r>
            <a:r>
              <a:rPr lang="en-US" sz="1200" dirty="0" smtClean="0">
                <a:solidFill>
                  <a:schemeClr val="tx2"/>
                </a:solidFill>
                <a:latin typeface="Arial" panose="020B0604020202020204" pitchFamily="34" charset="0"/>
                <a:cs typeface="Arial" panose="020B0604020202020204" pitchFamily="34" charset="0"/>
              </a:rPr>
              <a:t>dental </a:t>
            </a:r>
            <a:r>
              <a:rPr lang="en-US" sz="1200" dirty="0">
                <a:solidFill>
                  <a:schemeClr val="tx2"/>
                </a:solidFill>
                <a:latin typeface="Arial" panose="020B0604020202020204" pitchFamily="34" charset="0"/>
                <a:cs typeface="Arial" panose="020B0604020202020204" pitchFamily="34" charset="0"/>
              </a:rPr>
              <a:t>chair professionals</a:t>
            </a:r>
            <a:endParaRPr lang="fr-BE" sz="1200" dirty="0">
              <a:solidFill>
                <a:schemeClr val="tx2"/>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7"/>
          <a:stretch>
            <a:fillRect/>
          </a:stretch>
        </p:blipFill>
        <p:spPr>
          <a:xfrm>
            <a:off x="1109388" y="5923477"/>
            <a:ext cx="432118" cy="378103"/>
          </a:xfrm>
          <a:prstGeom prst="rect">
            <a:avLst/>
          </a:prstGeom>
        </p:spPr>
      </p:pic>
      <p:pic>
        <p:nvPicPr>
          <p:cNvPr id="14" name="Picture 13"/>
          <p:cNvPicPr>
            <a:picLocks noChangeAspect="1"/>
          </p:cNvPicPr>
          <p:nvPr/>
        </p:nvPicPr>
        <p:blipFill>
          <a:blip r:embed="rId8"/>
          <a:stretch>
            <a:fillRect/>
          </a:stretch>
        </p:blipFill>
        <p:spPr>
          <a:xfrm>
            <a:off x="1147407" y="1610857"/>
            <a:ext cx="414693" cy="321053"/>
          </a:xfrm>
          <a:prstGeom prst="rect">
            <a:avLst/>
          </a:prstGeom>
        </p:spPr>
      </p:pic>
      <p:sp>
        <p:nvSpPr>
          <p:cNvPr id="15" name="Rectangle 14"/>
          <p:cNvSpPr/>
          <p:nvPr/>
        </p:nvSpPr>
        <p:spPr>
          <a:xfrm>
            <a:off x="1702843" y="1620689"/>
            <a:ext cx="9621070"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It differs a lot. </a:t>
            </a:r>
            <a:r>
              <a:rPr lang="en-US" sz="1200" dirty="0" smtClean="0">
                <a:solidFill>
                  <a:schemeClr val="tx2"/>
                </a:solidFill>
                <a:latin typeface="Arial" panose="020B0604020202020204" pitchFamily="34" charset="0"/>
                <a:cs typeface="Arial" panose="020B0604020202020204" pitchFamily="34" charset="0"/>
              </a:rPr>
              <a:t>Some </a:t>
            </a:r>
            <a:r>
              <a:rPr lang="en-US" sz="1200" dirty="0">
                <a:solidFill>
                  <a:schemeClr val="tx2"/>
                </a:solidFill>
                <a:latin typeface="Arial" panose="020B0604020202020204" pitchFamily="34" charset="0"/>
                <a:cs typeface="Arial" panose="020B0604020202020204" pitchFamily="34" charset="0"/>
              </a:rPr>
              <a:t>practices are quite big, and others have 3-4 employees </a:t>
            </a:r>
            <a:r>
              <a:rPr lang="en-US" sz="1200" dirty="0" smtClean="0">
                <a:solidFill>
                  <a:schemeClr val="tx2"/>
                </a:solidFill>
                <a:latin typeface="Arial" panose="020B0604020202020204" pitchFamily="34" charset="0"/>
                <a:cs typeface="Arial" panose="020B0604020202020204" pitchFamily="34" charset="0"/>
              </a:rPr>
              <a:t>incl. </a:t>
            </a:r>
            <a:r>
              <a:rPr lang="en-US" sz="1200" dirty="0">
                <a:solidFill>
                  <a:schemeClr val="tx2"/>
                </a:solidFill>
                <a:latin typeface="Arial" panose="020B0604020202020204" pitchFamily="34" charset="0"/>
                <a:cs typeface="Arial" panose="020B0604020202020204" pitchFamily="34" charset="0"/>
              </a:rPr>
              <a:t>the owner-dentist</a:t>
            </a:r>
            <a:endParaRPr lang="fr-BE" sz="1200" dirty="0">
              <a:solidFill>
                <a:schemeClr val="tx2"/>
              </a:solidFill>
              <a:latin typeface="Arial" panose="020B0604020202020204" pitchFamily="34" charset="0"/>
              <a:cs typeface="Arial" panose="020B0604020202020204" pitchFamily="34" charset="0"/>
            </a:endParaRPr>
          </a:p>
        </p:txBody>
      </p:sp>
      <p:sp>
        <p:nvSpPr>
          <p:cNvPr id="16" name="Rectangle 15"/>
          <p:cNvSpPr/>
          <p:nvPr/>
        </p:nvSpPr>
        <p:spPr>
          <a:xfrm>
            <a:off x="1702843" y="2001078"/>
            <a:ext cx="1779654" cy="276999"/>
          </a:xfrm>
          <a:prstGeom prst="rect">
            <a:avLst/>
          </a:prstGeom>
        </p:spPr>
        <p:txBody>
          <a:bodyPr wrap="none">
            <a:spAutoFit/>
          </a:bodyPr>
          <a:lstStyle/>
          <a:p>
            <a:r>
              <a:rPr lang="en-US" sz="1200" dirty="0">
                <a:solidFill>
                  <a:schemeClr val="tx2"/>
                </a:solidFill>
                <a:latin typeface="Arial" panose="020B0604020202020204" pitchFamily="34" charset="0"/>
                <a:cs typeface="Arial" panose="020B0604020202020204" pitchFamily="34" charset="0"/>
              </a:rPr>
              <a:t>a) 2-5 each b) 2-5 each</a:t>
            </a:r>
            <a:endParaRPr lang="fr-BE" sz="1200" dirty="0">
              <a:solidFill>
                <a:schemeClr val="tx2"/>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9"/>
          <a:stretch>
            <a:fillRect/>
          </a:stretch>
        </p:blipFill>
        <p:spPr>
          <a:xfrm>
            <a:off x="1170093" y="1996000"/>
            <a:ext cx="356737" cy="335997"/>
          </a:xfrm>
          <a:prstGeom prst="rect">
            <a:avLst/>
          </a:prstGeom>
        </p:spPr>
      </p:pic>
      <p:sp>
        <p:nvSpPr>
          <p:cNvPr id="18" name="Rectangle 17"/>
          <p:cNvSpPr/>
          <p:nvPr/>
        </p:nvSpPr>
        <p:spPr>
          <a:xfrm>
            <a:off x="1702843" y="6358963"/>
            <a:ext cx="9762145" cy="487569"/>
          </a:xfrm>
          <a:prstGeom prst="rect">
            <a:avLst/>
          </a:prstGeom>
          <a:solidFill>
            <a:schemeClr val="bg1"/>
          </a:solidFill>
        </p:spPr>
        <p:txBody>
          <a:bodyPr wrap="square">
            <a:spAutoFit/>
          </a:bodyPr>
          <a:lstStyle/>
          <a:p>
            <a:pPr>
              <a:lnSpc>
                <a:spcPct val="107000"/>
              </a:lnSpc>
              <a:spcAft>
                <a:spcPts val="0"/>
              </a:spcAft>
            </a:pPr>
            <a:r>
              <a:rPr lang="en-GB" sz="1200" dirty="0">
                <a:solidFill>
                  <a:schemeClr val="tx2"/>
                </a:solidFill>
                <a:latin typeface="Arial" panose="020B0604020202020204" pitchFamily="34" charset="0"/>
                <a:ea typeface="Calibri" panose="020F0502020204030204" pitchFamily="34" charset="0"/>
                <a:cs typeface="Arial" panose="020B0604020202020204" pitchFamily="34" charset="0"/>
              </a:rPr>
              <a:t>The largest chain, </a:t>
            </a:r>
            <a:r>
              <a:rPr lang="en-GB" sz="1200" dirty="0" err="1">
                <a:solidFill>
                  <a:schemeClr val="tx2"/>
                </a:solidFill>
                <a:latin typeface="Arial" panose="020B0604020202020204" pitchFamily="34" charset="0"/>
                <a:ea typeface="Calibri" panose="020F0502020204030204" pitchFamily="34" charset="0"/>
                <a:cs typeface="Arial" panose="020B0604020202020204" pitchFamily="34" charset="0"/>
              </a:rPr>
              <a:t>mydentist</a:t>
            </a:r>
            <a:r>
              <a:rPr lang="en-GB" sz="1200" dirty="0">
                <a:solidFill>
                  <a:schemeClr val="tx2"/>
                </a:solidFill>
                <a:latin typeface="Arial" panose="020B0604020202020204" pitchFamily="34" charset="0"/>
                <a:ea typeface="Calibri" panose="020F0502020204030204" pitchFamily="34" charset="0"/>
                <a:cs typeface="Arial" panose="020B0604020202020204" pitchFamily="34" charset="0"/>
              </a:rPr>
              <a:t>, has 7600 employed and self=employed personnel over 650 subsidiaries. This is an average of 11 staff for each practice.</a:t>
            </a:r>
            <a:r>
              <a:rPr lang="en-GB" sz="12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GB" sz="1200" dirty="0">
                <a:solidFill>
                  <a:schemeClr val="tx2"/>
                </a:solidFill>
                <a:latin typeface="Arial" panose="020B0604020202020204" pitchFamily="34" charset="0"/>
                <a:ea typeface="Calibri" panose="020F0502020204030204" pitchFamily="34" charset="0"/>
                <a:cs typeface="Arial" panose="020B0604020202020204" pitchFamily="34" charset="0"/>
              </a:rPr>
              <a:t>Other dental corporates vary in size. </a:t>
            </a:r>
            <a:endParaRPr lang="fr-BE"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1" name="Picture 20"/>
          <p:cNvPicPr>
            <a:picLocks noChangeAspect="1"/>
          </p:cNvPicPr>
          <p:nvPr/>
        </p:nvPicPr>
        <p:blipFill rotWithShape="1">
          <a:blip r:embed="rId10"/>
          <a:srcRect l="7536" r="6963"/>
          <a:stretch/>
        </p:blipFill>
        <p:spPr>
          <a:xfrm>
            <a:off x="1181638" y="6377764"/>
            <a:ext cx="325013" cy="345958"/>
          </a:xfrm>
          <a:prstGeom prst="rect">
            <a:avLst/>
          </a:prstGeom>
        </p:spPr>
      </p:pic>
      <p:sp>
        <p:nvSpPr>
          <p:cNvPr id="19" name="Rectangle 18"/>
          <p:cNvSpPr/>
          <p:nvPr/>
        </p:nvSpPr>
        <p:spPr>
          <a:xfrm>
            <a:off x="1702843" y="2761856"/>
            <a:ext cx="9876659" cy="646331"/>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The number of subsidiaries vary a lot in the 5 biggest dental chains. The biggest dental chain has 31 subsidiaries, while the rest have from less than 5 to 10-15 subsidiaries. The number of employees in these subsidiaries also vary substantially. The biggest subsidiary has 43 employees, and the smallest 2. If you calculate an average, the subsidiaries have an average of about 15 employees. </a:t>
            </a:r>
            <a:endParaRPr lang="fr-BE" sz="1200" dirty="0">
              <a:solidFill>
                <a:schemeClr val="tx2"/>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08870" y="2872196"/>
            <a:ext cx="308241" cy="305175"/>
          </a:xfrm>
          <a:prstGeom prst="flowChartConnector">
            <a:avLst/>
          </a:prstGeom>
        </p:spPr>
      </p:pic>
      <p:sp>
        <p:nvSpPr>
          <p:cNvPr id="20" name="Rectangle 19"/>
          <p:cNvSpPr/>
          <p:nvPr/>
        </p:nvSpPr>
        <p:spPr>
          <a:xfrm>
            <a:off x="1702843" y="4837410"/>
            <a:ext cx="798617" cy="276999"/>
          </a:xfrm>
          <a:prstGeom prst="rect">
            <a:avLst/>
          </a:prstGeom>
        </p:spPr>
        <p:txBody>
          <a:bodyPr wrap="none">
            <a:spAutoFit/>
          </a:bodyPr>
          <a:lstStyle/>
          <a:p>
            <a:r>
              <a:rPr lang="fr-BE" sz="1200" dirty="0">
                <a:solidFill>
                  <a:schemeClr val="tx2"/>
                </a:solidFill>
                <a:latin typeface="Arial" panose="020B0604020202020204" pitchFamily="34" charset="0"/>
                <a:cs typeface="Arial" panose="020B0604020202020204" pitchFamily="34" charset="0"/>
              </a:rPr>
              <a:t>About </a:t>
            </a:r>
            <a:r>
              <a:rPr lang="fr-BE" sz="1200" dirty="0" smtClean="0">
                <a:solidFill>
                  <a:schemeClr val="tx2"/>
                </a:solidFill>
                <a:latin typeface="Arial" panose="020B0604020202020204" pitchFamily="34" charset="0"/>
                <a:cs typeface="Arial" panose="020B0604020202020204" pitchFamily="34" charset="0"/>
              </a:rPr>
              <a:t>70</a:t>
            </a:r>
            <a:endParaRPr lang="fr-BE" sz="1200" dirty="0">
              <a:solidFill>
                <a:schemeClr val="tx2"/>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12"/>
          <a:stretch>
            <a:fillRect/>
          </a:stretch>
        </p:blipFill>
        <p:spPr>
          <a:xfrm>
            <a:off x="1133186" y="4743841"/>
            <a:ext cx="369718" cy="360700"/>
          </a:xfrm>
          <a:prstGeom prst="rect">
            <a:avLst/>
          </a:prstGeom>
        </p:spPr>
      </p:pic>
      <p:sp>
        <p:nvSpPr>
          <p:cNvPr id="24" name="Rectangle 23"/>
          <p:cNvSpPr/>
          <p:nvPr/>
        </p:nvSpPr>
        <p:spPr>
          <a:xfrm>
            <a:off x="1702843" y="3891966"/>
            <a:ext cx="6096000" cy="276999"/>
          </a:xfrm>
          <a:prstGeom prst="rect">
            <a:avLst/>
          </a:prstGeom>
        </p:spPr>
        <p:txBody>
          <a:bodyPr>
            <a:spAutoFit/>
          </a:bodyPr>
          <a:lstStyle/>
          <a:p>
            <a:r>
              <a:rPr lang="en-US" sz="1200" dirty="0">
                <a:solidFill>
                  <a:schemeClr val="tx2"/>
                </a:solidFill>
                <a:latin typeface="Arial" panose="020B0604020202020204" pitchFamily="34" charset="0"/>
                <a:cs typeface="Arial" panose="020B0604020202020204" pitchFamily="34" charset="0"/>
              </a:rPr>
              <a:t>biggest is Estonian contains 12 dental offices ( 1 big) </a:t>
            </a:r>
            <a:r>
              <a:rPr lang="en-US" sz="1200" dirty="0" err="1">
                <a:solidFill>
                  <a:schemeClr val="tx2"/>
                </a:solidFill>
                <a:latin typeface="Arial" panose="020B0604020202020204" pitchFamily="34" charset="0"/>
                <a:cs typeface="Arial" panose="020B0604020202020204" pitchFamily="34" charset="0"/>
              </a:rPr>
              <a:t>approx</a:t>
            </a:r>
            <a:r>
              <a:rPr lang="en-US" sz="1200" dirty="0">
                <a:solidFill>
                  <a:schemeClr val="tx2"/>
                </a:solidFill>
                <a:latin typeface="Arial" panose="020B0604020202020204" pitchFamily="34" charset="0"/>
                <a:cs typeface="Arial" panose="020B0604020202020204" pitchFamily="34" charset="0"/>
              </a:rPr>
              <a:t> 100 dentists)</a:t>
            </a:r>
            <a:endParaRPr lang="fr-BE" sz="1200" dirty="0">
              <a:solidFill>
                <a:schemeClr val="tx2"/>
              </a:solidFill>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13"/>
          <a:stretch>
            <a:fillRect/>
          </a:stretch>
        </p:blipFill>
        <p:spPr>
          <a:xfrm>
            <a:off x="1161013" y="3890380"/>
            <a:ext cx="358972" cy="323469"/>
          </a:xfrm>
          <a:prstGeom prst="rect">
            <a:avLst/>
          </a:prstGeom>
        </p:spPr>
      </p:pic>
      <p:sp>
        <p:nvSpPr>
          <p:cNvPr id="26" name="Rectangle 25"/>
          <p:cNvSpPr/>
          <p:nvPr/>
        </p:nvSpPr>
        <p:spPr>
          <a:xfrm>
            <a:off x="1702843" y="2381467"/>
            <a:ext cx="2733441" cy="276999"/>
          </a:xfrm>
          <a:prstGeom prst="rect">
            <a:avLst/>
          </a:prstGeom>
        </p:spPr>
        <p:txBody>
          <a:bodyPr wrap="none">
            <a:spAutoFit/>
          </a:bodyPr>
          <a:lstStyle/>
          <a:p>
            <a:r>
              <a:rPr lang="en-US" sz="1200" dirty="0">
                <a:solidFill>
                  <a:schemeClr val="tx2"/>
                </a:solidFill>
                <a:latin typeface="Arial" panose="020B0604020202020204" pitchFamily="34" charset="0"/>
                <a:cs typeface="Arial" panose="020B0604020202020204" pitchFamily="34" charset="0"/>
              </a:rPr>
              <a:t>a) 3.99 employees b) 3.2 subsidiaries</a:t>
            </a:r>
            <a:endParaRPr lang="fr-BE" sz="1200" dirty="0">
              <a:solidFill>
                <a:schemeClr val="tx2"/>
              </a:solidFill>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14"/>
          <a:stretch>
            <a:fillRect/>
          </a:stretch>
        </p:blipFill>
        <p:spPr>
          <a:xfrm>
            <a:off x="1190274" y="2370089"/>
            <a:ext cx="316377" cy="345905"/>
          </a:xfrm>
          <a:prstGeom prst="rect">
            <a:avLst/>
          </a:prstGeom>
        </p:spPr>
      </p:pic>
    </p:spTree>
    <p:extLst>
      <p:ext uri="{BB962C8B-B14F-4D97-AF65-F5344CB8AC3E}">
        <p14:creationId xmlns:p14="http://schemas.microsoft.com/office/powerpoint/2010/main" val="3927147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DENTAL CHAINS - III</a:t>
            </a:r>
            <a:endParaRPr lang="fr-BE" sz="3200" b="1" dirty="0">
              <a:solidFill>
                <a:schemeClr val="tx2"/>
              </a:solidFill>
            </a:endParaRPr>
          </a:p>
        </p:txBody>
      </p:sp>
      <p:sp>
        <p:nvSpPr>
          <p:cNvPr id="2" name="Rectangle 1"/>
          <p:cNvSpPr/>
          <p:nvPr/>
        </p:nvSpPr>
        <p:spPr>
          <a:xfrm>
            <a:off x="838200" y="1161625"/>
            <a:ext cx="9051524"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Can you estimate what percentage of practices is part of the top 5 chains?</a:t>
            </a:r>
            <a:endParaRPr lang="fr-BE" b="1"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2319530" y="5761602"/>
            <a:ext cx="7566547" cy="584775"/>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There are 50 brands with at least 5 practices; among these ones the top 5 have 374 practices out of 774 representing 48,3%</a:t>
            </a:r>
            <a:endParaRPr lang="fr-BE" sz="1600" dirty="0">
              <a:solidFill>
                <a:schemeClr val="tx2"/>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734330" y="5761602"/>
            <a:ext cx="526657" cy="496038"/>
          </a:xfrm>
          <a:prstGeom prst="rect">
            <a:avLst/>
          </a:prstGeom>
        </p:spPr>
      </p:pic>
      <p:sp>
        <p:nvSpPr>
          <p:cNvPr id="3" name="Rectangle 2"/>
          <p:cNvSpPr/>
          <p:nvPr/>
        </p:nvSpPr>
        <p:spPr>
          <a:xfrm>
            <a:off x="2319530" y="2923035"/>
            <a:ext cx="1257075" cy="338554"/>
          </a:xfrm>
          <a:prstGeom prst="rect">
            <a:avLst/>
          </a:prstGeom>
        </p:spPr>
        <p:txBody>
          <a:bodyPr wrap="none">
            <a:spAutoFit/>
          </a:bodyPr>
          <a:lstStyle/>
          <a:p>
            <a:r>
              <a:rPr lang="fr-BE" sz="1600" dirty="0" err="1" smtClean="0">
                <a:solidFill>
                  <a:schemeClr val="tx2"/>
                </a:solidFill>
                <a:latin typeface="Arial" panose="020B0604020202020204" pitchFamily="34" charset="0"/>
                <a:cs typeface="Arial" panose="020B0604020202020204" pitchFamily="34" charset="0"/>
              </a:rPr>
              <a:t>Around</a:t>
            </a:r>
            <a:r>
              <a:rPr lang="fr-BE" sz="1600" dirty="0" smtClean="0">
                <a:solidFill>
                  <a:schemeClr val="tx2"/>
                </a:solidFill>
                <a:latin typeface="Arial" panose="020B0604020202020204" pitchFamily="34" charset="0"/>
                <a:cs typeface="Arial" panose="020B0604020202020204" pitchFamily="34" charset="0"/>
              </a:rPr>
              <a:t> </a:t>
            </a:r>
            <a:r>
              <a:rPr lang="fr-BE" sz="1600" dirty="0">
                <a:solidFill>
                  <a:schemeClr val="tx2"/>
                </a:solidFill>
                <a:latin typeface="Arial" panose="020B0604020202020204" pitchFamily="34" charset="0"/>
                <a:cs typeface="Arial" panose="020B0604020202020204" pitchFamily="34" charset="0"/>
              </a:rPr>
              <a:t>5 </a:t>
            </a:r>
            <a:r>
              <a:rPr lang="fr-BE" sz="1600" dirty="0" smtClean="0">
                <a:solidFill>
                  <a:schemeClr val="tx2"/>
                </a:solidFill>
                <a:latin typeface="Arial" panose="020B0604020202020204" pitchFamily="34" charset="0"/>
                <a:cs typeface="Arial" panose="020B0604020202020204" pitchFamily="34" charset="0"/>
              </a:rPr>
              <a:t>%</a:t>
            </a:r>
            <a:endParaRPr lang="fr-BE" sz="1600" dirty="0">
              <a:solidFill>
                <a:schemeClr val="tx2"/>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707517" y="2789487"/>
            <a:ext cx="581516" cy="497694"/>
          </a:xfrm>
          <a:prstGeom prst="rect">
            <a:avLst/>
          </a:prstGeom>
        </p:spPr>
      </p:pic>
      <p:sp>
        <p:nvSpPr>
          <p:cNvPr id="8" name="Rectangle 7"/>
          <p:cNvSpPr/>
          <p:nvPr/>
        </p:nvSpPr>
        <p:spPr>
          <a:xfrm>
            <a:off x="2310652" y="3503342"/>
            <a:ext cx="1210588" cy="338554"/>
          </a:xfrm>
          <a:prstGeom prst="rect">
            <a:avLst/>
          </a:prstGeom>
        </p:spPr>
        <p:txBody>
          <a:bodyPr wrap="none">
            <a:spAutoFit/>
          </a:bodyPr>
          <a:lstStyle/>
          <a:p>
            <a:r>
              <a:rPr lang="fr-BE" sz="1600" dirty="0">
                <a:solidFill>
                  <a:schemeClr val="tx2"/>
                </a:solidFill>
                <a:latin typeface="Arial" panose="020B0604020202020204" pitchFamily="34" charset="0"/>
                <a:cs typeface="Arial" panose="020B0604020202020204" pitchFamily="34" charset="0"/>
              </a:rPr>
              <a:t>Under 10%</a:t>
            </a:r>
          </a:p>
        </p:txBody>
      </p:sp>
      <p:pic>
        <p:nvPicPr>
          <p:cNvPr id="9" name="Picture 8"/>
          <p:cNvPicPr>
            <a:picLocks noChangeAspect="1"/>
          </p:cNvPicPr>
          <p:nvPr/>
        </p:nvPicPr>
        <p:blipFill>
          <a:blip r:embed="rId5"/>
          <a:stretch>
            <a:fillRect/>
          </a:stretch>
        </p:blipFill>
        <p:spPr>
          <a:xfrm>
            <a:off x="1725452" y="3367221"/>
            <a:ext cx="533225" cy="478915"/>
          </a:xfrm>
          <a:prstGeom prst="rect">
            <a:avLst/>
          </a:prstGeom>
        </p:spPr>
      </p:pic>
      <p:pic>
        <p:nvPicPr>
          <p:cNvPr id="10" name="Picture 9"/>
          <p:cNvPicPr>
            <a:picLocks noChangeAspect="1"/>
          </p:cNvPicPr>
          <p:nvPr/>
        </p:nvPicPr>
        <p:blipFill>
          <a:blip r:embed="rId6"/>
          <a:stretch>
            <a:fillRect/>
          </a:stretch>
        </p:blipFill>
        <p:spPr>
          <a:xfrm>
            <a:off x="1713335" y="4561124"/>
            <a:ext cx="571038" cy="518649"/>
          </a:xfrm>
          <a:prstGeom prst="rect">
            <a:avLst/>
          </a:prstGeom>
        </p:spPr>
      </p:pic>
      <p:sp>
        <p:nvSpPr>
          <p:cNvPr id="11" name="Rectangle 10"/>
          <p:cNvSpPr/>
          <p:nvPr/>
        </p:nvSpPr>
        <p:spPr>
          <a:xfrm>
            <a:off x="2319530" y="4708071"/>
            <a:ext cx="595035" cy="338554"/>
          </a:xfrm>
          <a:prstGeom prst="rect">
            <a:avLst/>
          </a:prstGeom>
        </p:spPr>
        <p:txBody>
          <a:bodyPr wrap="none">
            <a:spAutoFit/>
          </a:bodyPr>
          <a:lstStyle/>
          <a:p>
            <a:r>
              <a:rPr lang="fr-BE" sz="1600" dirty="0">
                <a:solidFill>
                  <a:schemeClr val="tx2"/>
                </a:solidFill>
                <a:latin typeface="Arial" panose="020B0604020202020204" pitchFamily="34" charset="0"/>
                <a:cs typeface="Arial" panose="020B0604020202020204" pitchFamily="34" charset="0"/>
              </a:rPr>
              <a:t>20%</a:t>
            </a:r>
          </a:p>
        </p:txBody>
      </p:sp>
      <p:sp>
        <p:nvSpPr>
          <p:cNvPr id="12" name="Rectangle 11"/>
          <p:cNvSpPr/>
          <p:nvPr/>
        </p:nvSpPr>
        <p:spPr>
          <a:xfrm>
            <a:off x="2319530" y="6476172"/>
            <a:ext cx="4328429" cy="338554"/>
          </a:xfrm>
          <a:prstGeom prst="rect">
            <a:avLst/>
          </a:prstGeom>
        </p:spPr>
        <p:txBody>
          <a:bodyPr wrap="none">
            <a:spAutoFit/>
          </a:bodyPr>
          <a:lstStyle/>
          <a:p>
            <a:r>
              <a:rPr lang="en-US" sz="1600" dirty="0" smtClean="0">
                <a:solidFill>
                  <a:schemeClr val="tx2"/>
                </a:solidFill>
                <a:latin typeface="Arial" panose="020B0604020202020204" pitchFamily="34" charset="0"/>
                <a:cs typeface="Arial" panose="020B0604020202020204" pitchFamily="34" charset="0"/>
              </a:rPr>
              <a:t>Around </a:t>
            </a:r>
            <a:r>
              <a:rPr lang="en-US" sz="1600" dirty="0">
                <a:solidFill>
                  <a:schemeClr val="tx2"/>
                </a:solidFill>
                <a:latin typeface="Arial" panose="020B0604020202020204" pitchFamily="34" charset="0"/>
                <a:cs typeface="Arial" panose="020B0604020202020204" pitchFamily="34" charset="0"/>
              </a:rPr>
              <a:t>50 % of practices in the private sector</a:t>
            </a:r>
            <a:endParaRPr lang="fr-BE" sz="1600" dirty="0">
              <a:solidFill>
                <a:schemeClr val="tx2"/>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7"/>
          <a:stretch>
            <a:fillRect/>
          </a:stretch>
        </p:blipFill>
        <p:spPr>
          <a:xfrm>
            <a:off x="1681337" y="6369209"/>
            <a:ext cx="622098" cy="488791"/>
          </a:xfrm>
          <a:prstGeom prst="rect">
            <a:avLst/>
          </a:prstGeom>
        </p:spPr>
      </p:pic>
      <p:pic>
        <p:nvPicPr>
          <p:cNvPr id="14" name="Picture 13"/>
          <p:cNvPicPr>
            <a:picLocks noChangeAspect="1"/>
          </p:cNvPicPr>
          <p:nvPr/>
        </p:nvPicPr>
        <p:blipFill>
          <a:blip r:embed="rId8"/>
          <a:stretch>
            <a:fillRect/>
          </a:stretch>
        </p:blipFill>
        <p:spPr>
          <a:xfrm>
            <a:off x="1052607" y="2745893"/>
            <a:ext cx="586755" cy="513411"/>
          </a:xfrm>
          <a:prstGeom prst="rect">
            <a:avLst/>
          </a:prstGeom>
        </p:spPr>
      </p:pic>
      <p:pic>
        <p:nvPicPr>
          <p:cNvPr id="15" name="Picture 14"/>
          <p:cNvPicPr>
            <a:picLocks noChangeAspect="1"/>
          </p:cNvPicPr>
          <p:nvPr/>
        </p:nvPicPr>
        <p:blipFill>
          <a:blip r:embed="rId9"/>
          <a:stretch>
            <a:fillRect/>
          </a:stretch>
        </p:blipFill>
        <p:spPr>
          <a:xfrm>
            <a:off x="1690466" y="3969141"/>
            <a:ext cx="612222" cy="473978"/>
          </a:xfrm>
          <a:prstGeom prst="rect">
            <a:avLst/>
          </a:prstGeom>
        </p:spPr>
      </p:pic>
      <p:sp>
        <p:nvSpPr>
          <p:cNvPr id="16" name="Rectangle 15"/>
          <p:cNvSpPr/>
          <p:nvPr/>
        </p:nvSpPr>
        <p:spPr>
          <a:xfrm>
            <a:off x="2319530" y="4125989"/>
            <a:ext cx="1313180" cy="338554"/>
          </a:xfrm>
          <a:prstGeom prst="rect">
            <a:avLst/>
          </a:prstGeom>
        </p:spPr>
        <p:txBody>
          <a:bodyPr wrap="none">
            <a:spAutoFit/>
          </a:bodyPr>
          <a:lstStyle/>
          <a:p>
            <a:r>
              <a:rPr lang="fr-BE" sz="1600" dirty="0" err="1" smtClean="0">
                <a:solidFill>
                  <a:schemeClr val="tx2"/>
                </a:solidFill>
                <a:latin typeface="Arial" panose="020B0604020202020204" pitchFamily="34" charset="0"/>
                <a:cs typeface="Arial" panose="020B0604020202020204" pitchFamily="34" charset="0"/>
              </a:rPr>
              <a:t>Around</a:t>
            </a:r>
            <a:r>
              <a:rPr lang="fr-BE" sz="1600" dirty="0" smtClean="0">
                <a:solidFill>
                  <a:schemeClr val="tx2"/>
                </a:solidFill>
                <a:latin typeface="Arial" panose="020B0604020202020204" pitchFamily="34" charset="0"/>
                <a:cs typeface="Arial" panose="020B0604020202020204" pitchFamily="34" charset="0"/>
              </a:rPr>
              <a:t> 10%</a:t>
            </a:r>
            <a:endParaRPr lang="fr-BE" sz="1600" dirty="0">
              <a:solidFill>
                <a:schemeClr val="tx2"/>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10"/>
          <a:srcRect l="7536" r="6963"/>
          <a:stretch/>
        </p:blipFill>
        <p:spPr>
          <a:xfrm>
            <a:off x="1762276" y="5147765"/>
            <a:ext cx="476326" cy="507023"/>
          </a:xfrm>
          <a:prstGeom prst="rect">
            <a:avLst/>
          </a:prstGeom>
        </p:spPr>
      </p:pic>
      <p:sp>
        <p:nvSpPr>
          <p:cNvPr id="18" name="Rectangle 17"/>
          <p:cNvSpPr/>
          <p:nvPr/>
        </p:nvSpPr>
        <p:spPr>
          <a:xfrm>
            <a:off x="2319530" y="5275632"/>
            <a:ext cx="1313180" cy="338554"/>
          </a:xfrm>
          <a:prstGeom prst="rect">
            <a:avLst/>
          </a:prstGeom>
        </p:spPr>
        <p:txBody>
          <a:bodyPr wrap="none">
            <a:spAutoFit/>
          </a:bodyPr>
          <a:lstStyle/>
          <a:p>
            <a:r>
              <a:rPr lang="fr-BE" sz="1600" dirty="0" err="1" smtClean="0">
                <a:solidFill>
                  <a:schemeClr val="tx2"/>
                </a:solidFill>
                <a:latin typeface="Arial" panose="020B0604020202020204" pitchFamily="34" charset="0"/>
                <a:cs typeface="Arial" panose="020B0604020202020204" pitchFamily="34" charset="0"/>
              </a:rPr>
              <a:t>Around</a:t>
            </a:r>
            <a:r>
              <a:rPr lang="fr-BE" sz="1600" dirty="0" smtClean="0">
                <a:solidFill>
                  <a:schemeClr val="tx2"/>
                </a:solidFill>
                <a:latin typeface="Arial" panose="020B0604020202020204" pitchFamily="34" charset="0"/>
                <a:cs typeface="Arial" panose="020B0604020202020204" pitchFamily="34" charset="0"/>
              </a:rPr>
              <a:t> 22%</a:t>
            </a:r>
            <a:endParaRPr lang="fr-BE" sz="1600" dirty="0">
              <a:solidFill>
                <a:schemeClr val="tx2"/>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71852" y="4009333"/>
            <a:ext cx="399710" cy="395733"/>
          </a:xfrm>
          <a:prstGeom prst="flowChartConnector">
            <a:avLst/>
          </a:prstGeom>
        </p:spPr>
      </p:pic>
      <p:sp>
        <p:nvSpPr>
          <p:cNvPr id="20" name="Rectangle 19"/>
          <p:cNvSpPr/>
          <p:nvPr/>
        </p:nvSpPr>
        <p:spPr>
          <a:xfrm>
            <a:off x="2353980" y="2286312"/>
            <a:ext cx="710451" cy="338554"/>
          </a:xfrm>
          <a:prstGeom prst="rect">
            <a:avLst/>
          </a:prstGeom>
        </p:spPr>
        <p:txBody>
          <a:bodyPr wrap="none">
            <a:spAutoFit/>
          </a:bodyPr>
          <a:lstStyle/>
          <a:p>
            <a:r>
              <a:rPr lang="fr-BE" sz="1600" dirty="0" smtClean="0">
                <a:solidFill>
                  <a:schemeClr val="tx2"/>
                </a:solidFill>
                <a:latin typeface="Arial" panose="020B0604020202020204" pitchFamily="34" charset="0"/>
                <a:cs typeface="Arial" panose="020B0604020202020204" pitchFamily="34" charset="0"/>
              </a:rPr>
              <a:t>2,5 %</a:t>
            </a:r>
            <a:endParaRPr lang="fr-BE" sz="1600" dirty="0">
              <a:solidFill>
                <a:schemeClr val="tx2"/>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12"/>
          <a:stretch>
            <a:fillRect/>
          </a:stretch>
        </p:blipFill>
        <p:spPr>
          <a:xfrm>
            <a:off x="1729363" y="2232936"/>
            <a:ext cx="503037" cy="490768"/>
          </a:xfrm>
          <a:prstGeom prst="rect">
            <a:avLst/>
          </a:prstGeom>
        </p:spPr>
      </p:pic>
      <p:sp>
        <p:nvSpPr>
          <p:cNvPr id="22" name="Rectangle 21"/>
          <p:cNvSpPr/>
          <p:nvPr/>
        </p:nvSpPr>
        <p:spPr>
          <a:xfrm>
            <a:off x="2319529" y="1657933"/>
            <a:ext cx="9532159" cy="338554"/>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L</a:t>
            </a:r>
            <a:r>
              <a:rPr lang="en-US" sz="1600" dirty="0" smtClean="0">
                <a:solidFill>
                  <a:schemeClr val="tx2"/>
                </a:solidFill>
                <a:latin typeface="Arial" panose="020B0604020202020204" pitchFamily="34" charset="0"/>
                <a:cs typeface="Arial" panose="020B0604020202020204" pitchFamily="34" charset="0"/>
              </a:rPr>
              <a:t>ittle</a:t>
            </a:r>
            <a:r>
              <a:rPr lang="en-US" sz="1600" dirty="0">
                <a:solidFill>
                  <a:schemeClr val="tx2"/>
                </a:solidFill>
                <a:latin typeface="Arial" panose="020B0604020202020204" pitchFamily="34" charset="0"/>
                <a:cs typeface="Arial" panose="020B0604020202020204" pitchFamily="34" charset="0"/>
              </a:rPr>
              <a:t>, mostly there are 2-3 clinics under the same ownership and most cases they are dentists</a:t>
            </a:r>
            <a:endParaRPr lang="fr-BE" sz="1600" dirty="0">
              <a:solidFill>
                <a:schemeClr val="tx2"/>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13"/>
          <a:stretch>
            <a:fillRect/>
          </a:stretch>
        </p:blipFill>
        <p:spPr>
          <a:xfrm>
            <a:off x="1717876" y="1613386"/>
            <a:ext cx="548376" cy="494141"/>
          </a:xfrm>
          <a:prstGeom prst="rect">
            <a:avLst/>
          </a:prstGeom>
        </p:spPr>
      </p:pic>
    </p:spTree>
    <p:extLst>
      <p:ext uri="{BB962C8B-B14F-4D97-AF65-F5344CB8AC3E}">
        <p14:creationId xmlns:p14="http://schemas.microsoft.com/office/powerpoint/2010/main" val="1364206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DENTAL CHAINS - IV</a:t>
            </a:r>
            <a:endParaRPr lang="fr-BE" sz="3200" b="1" dirty="0">
              <a:solidFill>
                <a:schemeClr val="tx2"/>
              </a:solidFill>
            </a:endParaRPr>
          </a:p>
        </p:txBody>
      </p:sp>
      <p:sp>
        <p:nvSpPr>
          <p:cNvPr id="2" name="Rectangle 1"/>
          <p:cNvSpPr/>
          <p:nvPr/>
        </p:nvSpPr>
        <p:spPr>
          <a:xfrm>
            <a:off x="838200" y="1179381"/>
            <a:ext cx="8563252"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Are chains allowed to advertise their services in your country?</a:t>
            </a:r>
            <a:endParaRPr lang="fr-BE" b="1"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773761" y="1819955"/>
            <a:ext cx="8794102" cy="3413897"/>
          </a:xfrm>
          <a:prstGeom prst="rect">
            <a:avLst/>
          </a:prstGeom>
        </p:spPr>
      </p:pic>
    </p:spTree>
    <p:extLst>
      <p:ext uri="{BB962C8B-B14F-4D97-AF65-F5344CB8AC3E}">
        <p14:creationId xmlns:p14="http://schemas.microsoft.com/office/powerpoint/2010/main" val="2886726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DENTAL CHAINS &amp; PROFESSIONAL PRACTICE - I</a:t>
            </a:r>
            <a:endParaRPr lang="fr-BE" sz="3200" b="1" dirty="0">
              <a:solidFill>
                <a:schemeClr val="tx2"/>
              </a:solidFill>
            </a:endParaRPr>
          </a:p>
        </p:txBody>
      </p:sp>
      <p:sp>
        <p:nvSpPr>
          <p:cNvPr id="2" name="Rectangle 1"/>
          <p:cNvSpPr/>
          <p:nvPr/>
        </p:nvSpPr>
        <p:spPr>
          <a:xfrm>
            <a:off x="838199" y="1197136"/>
            <a:ext cx="10658383" cy="646331"/>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Do you have any reports about the quality of the dental services provided by dental chains (positive and/or negative)?</a:t>
            </a:r>
            <a:endParaRPr lang="fr-BE" b="1" dirty="0">
              <a:solidFill>
                <a:schemeClr val="tx2"/>
              </a:solidFill>
              <a:latin typeface="Arial" panose="020B0604020202020204" pitchFamily="34" charset="0"/>
              <a:cs typeface="Arial" panose="020B0604020202020204" pitchFamily="34" charset="0"/>
            </a:endParaRPr>
          </a:p>
        </p:txBody>
      </p:sp>
      <p:sp>
        <p:nvSpPr>
          <p:cNvPr id="6" name="Rectangle 5"/>
          <p:cNvSpPr/>
          <p:nvPr/>
        </p:nvSpPr>
        <p:spPr>
          <a:xfrm>
            <a:off x="1763154" y="6477122"/>
            <a:ext cx="1899879" cy="276999"/>
          </a:xfrm>
          <a:prstGeom prst="rect">
            <a:avLst/>
          </a:prstGeom>
        </p:spPr>
        <p:txBody>
          <a:bodyPr wrap="none">
            <a:spAutoFit/>
          </a:bodyPr>
          <a:lstStyle/>
          <a:p>
            <a:r>
              <a:rPr lang="fr-BE" sz="1200" dirty="0" err="1" smtClean="0">
                <a:solidFill>
                  <a:schemeClr val="tx2"/>
                </a:solidFill>
                <a:latin typeface="Arial" panose="020B0604020202020204" pitchFamily="34" charset="0"/>
                <a:cs typeface="Arial" panose="020B0604020202020204" pitchFamily="34" charset="0"/>
              </a:rPr>
              <a:t>Only</a:t>
            </a:r>
            <a:r>
              <a:rPr lang="fr-BE" sz="1200" dirty="0" smtClean="0">
                <a:solidFill>
                  <a:schemeClr val="tx2"/>
                </a:solidFill>
                <a:latin typeface="Arial" panose="020B0604020202020204" pitchFamily="34" charset="0"/>
                <a:cs typeface="Arial" panose="020B0604020202020204" pitchFamily="34" charset="0"/>
              </a:rPr>
              <a:t> </a:t>
            </a:r>
            <a:r>
              <a:rPr lang="fr-BE" sz="1200" dirty="0">
                <a:solidFill>
                  <a:schemeClr val="tx2"/>
                </a:solidFill>
                <a:latin typeface="Arial" panose="020B0604020202020204" pitchFamily="34" charset="0"/>
                <a:cs typeface="Arial" panose="020B0604020202020204" pitchFamily="34" charset="0"/>
              </a:rPr>
              <a:t>patients </a:t>
            </a:r>
            <a:r>
              <a:rPr lang="fr-BE" sz="1200" dirty="0" smtClean="0">
                <a:solidFill>
                  <a:schemeClr val="tx2"/>
                </a:solidFill>
                <a:latin typeface="Arial" panose="020B0604020202020204" pitchFamily="34" charset="0"/>
                <a:cs typeface="Arial" panose="020B0604020202020204" pitchFamily="34" charset="0"/>
              </a:rPr>
              <a:t>complaints.</a:t>
            </a:r>
            <a:endParaRPr lang="fr-BE" sz="1200" dirty="0">
              <a:solidFill>
                <a:schemeClr val="tx2"/>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227562" y="6409278"/>
            <a:ext cx="349154" cy="344843"/>
          </a:xfrm>
          <a:prstGeom prst="ellipse">
            <a:avLst/>
          </a:prstGeom>
        </p:spPr>
      </p:pic>
      <p:sp>
        <p:nvSpPr>
          <p:cNvPr id="14" name="Rectangle 13"/>
          <p:cNvSpPr/>
          <p:nvPr/>
        </p:nvSpPr>
        <p:spPr>
          <a:xfrm>
            <a:off x="1763154" y="2363759"/>
            <a:ext cx="9106688"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Yes. The Spanish Dental Association has elaborated a Complaint </a:t>
            </a:r>
            <a:r>
              <a:rPr lang="en-US" sz="1200" dirty="0" smtClean="0">
                <a:solidFill>
                  <a:schemeClr val="tx2"/>
                </a:solidFill>
                <a:latin typeface="Arial" panose="020B0604020202020204" pitchFamily="34" charset="0"/>
                <a:cs typeface="Arial" panose="020B0604020202020204" pitchFamily="34" charset="0"/>
              </a:rPr>
              <a:t>Report that was shared with the CED.</a:t>
            </a:r>
            <a:endParaRPr lang="fr-BE" sz="1200" dirty="0">
              <a:solidFill>
                <a:schemeClr val="tx2"/>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4"/>
          <a:stretch>
            <a:fillRect/>
          </a:stretch>
        </p:blipFill>
        <p:spPr>
          <a:xfrm>
            <a:off x="1150369" y="2286562"/>
            <a:ext cx="461416" cy="403738"/>
          </a:xfrm>
          <a:prstGeom prst="rect">
            <a:avLst/>
          </a:prstGeom>
        </p:spPr>
      </p:pic>
      <p:sp>
        <p:nvSpPr>
          <p:cNvPr id="16" name="Rectangle 15"/>
          <p:cNvSpPr/>
          <p:nvPr/>
        </p:nvSpPr>
        <p:spPr>
          <a:xfrm>
            <a:off x="1763154" y="3380020"/>
            <a:ext cx="9544495"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No, but there does not seem to be a bias in complaints or others issues regarding quality in treatment from </a:t>
            </a:r>
            <a:r>
              <a:rPr lang="en-US" sz="1200" dirty="0" smtClean="0">
                <a:solidFill>
                  <a:schemeClr val="tx2"/>
                </a:solidFill>
                <a:latin typeface="Arial" panose="020B0604020202020204" pitchFamily="34" charset="0"/>
                <a:cs typeface="Arial" panose="020B0604020202020204" pitchFamily="34" charset="0"/>
              </a:rPr>
              <a:t>chain-practices</a:t>
            </a:r>
            <a:r>
              <a:rPr lang="en-US" sz="1200" dirty="0">
                <a:solidFill>
                  <a:schemeClr val="tx2"/>
                </a:solidFill>
                <a:latin typeface="Arial" panose="020B0604020202020204" pitchFamily="34" charset="0"/>
                <a:cs typeface="Arial" panose="020B0604020202020204" pitchFamily="34" charset="0"/>
              </a:rPr>
              <a:t>.</a:t>
            </a:r>
            <a:endParaRPr lang="fr-BE" sz="1200" dirty="0">
              <a:solidFill>
                <a:schemeClr val="tx2"/>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5"/>
          <a:stretch>
            <a:fillRect/>
          </a:stretch>
        </p:blipFill>
        <p:spPr>
          <a:xfrm>
            <a:off x="1136597" y="3364837"/>
            <a:ext cx="481443" cy="372730"/>
          </a:xfrm>
          <a:prstGeom prst="rect">
            <a:avLst/>
          </a:prstGeom>
        </p:spPr>
      </p:pic>
      <p:sp>
        <p:nvSpPr>
          <p:cNvPr id="18" name="Rectangle 17"/>
          <p:cNvSpPr/>
          <p:nvPr/>
        </p:nvSpPr>
        <p:spPr>
          <a:xfrm>
            <a:off x="1763154" y="1953953"/>
            <a:ext cx="9834323"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Many </a:t>
            </a:r>
            <a:r>
              <a:rPr lang="en-US" sz="1200" dirty="0">
                <a:solidFill>
                  <a:schemeClr val="tx2"/>
                </a:solidFill>
                <a:latin typeface="Arial" panose="020B0604020202020204" pitchFamily="34" charset="0"/>
                <a:cs typeface="Arial" panose="020B0604020202020204" pitchFamily="34" charset="0"/>
                <a:hlinkClick r:id="rId6"/>
              </a:rPr>
              <a:t>reports</a:t>
            </a:r>
            <a:r>
              <a:rPr lang="en-US" sz="1200" dirty="0">
                <a:solidFill>
                  <a:schemeClr val="tx2"/>
                </a:solidFill>
                <a:latin typeface="Arial" panose="020B0604020202020204" pitchFamily="34" charset="0"/>
                <a:cs typeface="Arial" panose="020B0604020202020204" pitchFamily="34" charset="0"/>
              </a:rPr>
              <a:t> asserted the very bad quality dental care provided in chains </a:t>
            </a:r>
            <a:r>
              <a:rPr lang="en-US" sz="1200" dirty="0" smtClean="0">
                <a:solidFill>
                  <a:schemeClr val="tx2"/>
                </a:solidFill>
                <a:latin typeface="Arial" panose="020B0604020202020204" pitchFamily="34" charset="0"/>
                <a:cs typeface="Arial" panose="020B0604020202020204" pitchFamily="34" charset="0"/>
              </a:rPr>
              <a:t>practices</a:t>
            </a:r>
            <a:endParaRPr lang="fr-BE" sz="1200" dirty="0">
              <a:solidFill>
                <a:schemeClr val="tx2"/>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7"/>
          <a:stretch>
            <a:fillRect/>
          </a:stretch>
        </p:blipFill>
        <p:spPr>
          <a:xfrm>
            <a:off x="1181984" y="1888988"/>
            <a:ext cx="415438" cy="380495"/>
          </a:xfrm>
          <a:prstGeom prst="rect">
            <a:avLst/>
          </a:prstGeom>
        </p:spPr>
      </p:pic>
      <p:sp>
        <p:nvSpPr>
          <p:cNvPr id="20" name="Rectangle 19"/>
          <p:cNvSpPr/>
          <p:nvPr/>
        </p:nvSpPr>
        <p:spPr>
          <a:xfrm>
            <a:off x="1763154" y="3816869"/>
            <a:ext cx="10212945" cy="646331"/>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There are rumors but not certified reports about overtreatments and induction to therapies; others about </a:t>
            </a:r>
            <a:r>
              <a:rPr lang="en-US" sz="1200" dirty="0" smtClean="0">
                <a:solidFill>
                  <a:schemeClr val="tx2"/>
                </a:solidFill>
                <a:latin typeface="Arial" panose="020B0604020202020204" pitchFamily="34" charset="0"/>
                <a:cs typeface="Arial" panose="020B0604020202020204" pitchFamily="34" charset="0"/>
              </a:rPr>
              <a:t>pressure </a:t>
            </a:r>
            <a:r>
              <a:rPr lang="en-US" sz="1200" dirty="0">
                <a:solidFill>
                  <a:schemeClr val="tx2"/>
                </a:solidFill>
                <a:latin typeface="Arial" panose="020B0604020202020204" pitchFamily="34" charset="0"/>
                <a:cs typeface="Arial" panose="020B0604020202020204" pitchFamily="34" charset="0"/>
              </a:rPr>
              <a:t>put on dentist by managers of the ownership (who use to stay in the operating room during the first visit) towards some kinds of therapy instead of others. All of this is obviously always denied by the ownership and often not even reported by patients or employed dentists simply because they don't want "problems"</a:t>
            </a:r>
            <a:endParaRPr lang="fr-BE" sz="1200" dirty="0">
              <a:solidFill>
                <a:schemeClr val="tx2"/>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8"/>
          <a:stretch>
            <a:fillRect/>
          </a:stretch>
        </p:blipFill>
        <p:spPr>
          <a:xfrm>
            <a:off x="1181983" y="3879015"/>
            <a:ext cx="393939" cy="371036"/>
          </a:xfrm>
          <a:prstGeom prst="rect">
            <a:avLst/>
          </a:prstGeom>
        </p:spPr>
      </p:pic>
      <p:sp>
        <p:nvSpPr>
          <p:cNvPr id="3" name="Rectangle 2"/>
          <p:cNvSpPr/>
          <p:nvPr/>
        </p:nvSpPr>
        <p:spPr>
          <a:xfrm>
            <a:off x="1763154" y="5861883"/>
            <a:ext cx="9834323" cy="487569"/>
          </a:xfrm>
          <a:prstGeom prst="rect">
            <a:avLst/>
          </a:prstGeom>
        </p:spPr>
        <p:txBody>
          <a:bodyPr wrap="square">
            <a:spAutoFit/>
          </a:bodyPr>
          <a:lstStyle/>
          <a:p>
            <a:pPr>
              <a:lnSpc>
                <a:spcPct val="107000"/>
              </a:lnSpc>
              <a:spcAft>
                <a:spcPts val="0"/>
              </a:spcAft>
            </a:pPr>
            <a:r>
              <a:rPr lang="en-GB" sz="1200" dirty="0">
                <a:solidFill>
                  <a:schemeClr val="tx2"/>
                </a:solidFill>
                <a:latin typeface="Arial" panose="020B0604020202020204" pitchFamily="34" charset="0"/>
                <a:ea typeface="Calibri" panose="020F0502020204030204" pitchFamily="34" charset="0"/>
                <a:cs typeface="Times New Roman" panose="02020603050405020304" pitchFamily="18" charset="0"/>
              </a:rPr>
              <a:t>Research papers have been published in the British Dental Journal in September in relation to dental corporate chains. The paper on “Dental corporates abroad and the UK dental market” makes a number of comments about a lowering of quality in some instances. </a:t>
            </a:r>
            <a:endParaRPr lang="fr-BE"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p:cNvPicPr>
            <a:picLocks noChangeAspect="1"/>
          </p:cNvPicPr>
          <p:nvPr/>
        </p:nvPicPr>
        <p:blipFill rotWithShape="1">
          <a:blip r:embed="rId9"/>
          <a:srcRect l="7536" r="6963"/>
          <a:stretch/>
        </p:blipFill>
        <p:spPr>
          <a:xfrm>
            <a:off x="1203162" y="5861883"/>
            <a:ext cx="384638" cy="409425"/>
          </a:xfrm>
          <a:prstGeom prst="rect">
            <a:avLst/>
          </a:prstGeom>
        </p:spPr>
      </p:pic>
      <p:sp>
        <p:nvSpPr>
          <p:cNvPr id="5" name="Rectangle 4"/>
          <p:cNvSpPr/>
          <p:nvPr/>
        </p:nvSpPr>
        <p:spPr>
          <a:xfrm>
            <a:off x="1763154" y="2889225"/>
            <a:ext cx="10039797" cy="27699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We have positive (mostly as an advertisement) and also </a:t>
            </a:r>
            <a:r>
              <a:rPr lang="en-US" sz="1200" dirty="0" smtClean="0">
                <a:solidFill>
                  <a:schemeClr val="tx2"/>
                </a:solidFill>
                <a:latin typeface="Arial" panose="020B0604020202020204" pitchFamily="34" charset="0"/>
                <a:cs typeface="Arial" panose="020B0604020202020204" pitchFamily="34" charset="0"/>
              </a:rPr>
              <a:t>negative.</a:t>
            </a:r>
            <a:endParaRPr lang="fr-BE" sz="1200" dirty="0">
              <a:solidFill>
                <a:schemeClr val="tx2"/>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10"/>
          <a:stretch>
            <a:fillRect/>
          </a:stretch>
        </p:blipFill>
        <p:spPr>
          <a:xfrm>
            <a:off x="1185126" y="2839990"/>
            <a:ext cx="395717" cy="386065"/>
          </a:xfrm>
          <a:prstGeom prst="rect">
            <a:avLst/>
          </a:prstGeom>
        </p:spPr>
      </p:pic>
      <p:sp>
        <p:nvSpPr>
          <p:cNvPr id="8" name="Rectangle 7"/>
          <p:cNvSpPr/>
          <p:nvPr/>
        </p:nvSpPr>
        <p:spPr>
          <a:xfrm>
            <a:off x="1763154" y="4565224"/>
            <a:ext cx="10212945" cy="1200329"/>
          </a:xfrm>
          <a:prstGeom prst="rect">
            <a:avLst/>
          </a:prstGeom>
        </p:spPr>
        <p:txBody>
          <a:bodyPr wrap="square">
            <a:spAutoFit/>
          </a:bodyPr>
          <a:lstStyle/>
          <a:p>
            <a:r>
              <a:rPr lang="en-US" sz="1200" dirty="0">
                <a:solidFill>
                  <a:schemeClr val="tx2"/>
                </a:solidFill>
                <a:latin typeface="Arial" panose="020B0604020202020204" pitchFamily="34" charset="0"/>
                <a:cs typeface="Arial" panose="020B0604020202020204" pitchFamily="34" charset="0"/>
              </a:rPr>
              <a:t>There are neither positive nor negative reports on the quality of dental services provided by dental chains. However, it is clear that the services provided by dental chains are focused on big cities, metropolitan areas and high-income rural areas. This development compromises the region-wide dental care and may lead to a deterioration of quality of care in the long run. Focusing on services provided in metropolitan areas as well as the chance for yield-oriented corporates to establish a medical care </a:t>
            </a:r>
            <a:r>
              <a:rPr lang="en-US" sz="1200" dirty="0" err="1">
                <a:solidFill>
                  <a:schemeClr val="tx2"/>
                </a:solidFill>
                <a:latin typeface="Arial" panose="020B0604020202020204" pitchFamily="34" charset="0"/>
                <a:cs typeface="Arial" panose="020B0604020202020204" pitchFamily="34" charset="0"/>
              </a:rPr>
              <a:t>centre</a:t>
            </a:r>
            <a:r>
              <a:rPr lang="en-US" sz="1200" dirty="0">
                <a:solidFill>
                  <a:schemeClr val="tx2"/>
                </a:solidFill>
                <a:latin typeface="Arial" panose="020B0604020202020204" pitchFamily="34" charset="0"/>
                <a:cs typeface="Arial" panose="020B0604020202020204" pitchFamily="34" charset="0"/>
              </a:rPr>
              <a:t> by purchasing a hospital, gives reason to believe that therapy decisions are taken according to turnover and yield aspects and are less oriented towards the patient’s well-being which might have a negative impact on the overall quality of care.</a:t>
            </a:r>
            <a:endParaRPr lang="fr-BE" sz="1200" dirty="0">
              <a:solidFill>
                <a:schemeClr val="tx2"/>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11"/>
          <a:stretch>
            <a:fillRect/>
          </a:stretch>
        </p:blipFill>
        <p:spPr>
          <a:xfrm>
            <a:off x="1220880" y="4580687"/>
            <a:ext cx="342448" cy="374410"/>
          </a:xfrm>
          <a:prstGeom prst="rect">
            <a:avLst/>
          </a:prstGeom>
        </p:spPr>
      </p:pic>
    </p:spTree>
    <p:extLst>
      <p:ext uri="{BB962C8B-B14F-4D97-AF65-F5344CB8AC3E}">
        <p14:creationId xmlns:p14="http://schemas.microsoft.com/office/powerpoint/2010/main" val="3609087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782670" cy="590839"/>
          </a:xfrm>
        </p:spPr>
        <p:txBody>
          <a:bodyPr>
            <a:noAutofit/>
          </a:bodyPr>
          <a:lstStyle/>
          <a:p>
            <a:r>
              <a:rPr lang="en-US" sz="3200" b="1" dirty="0">
                <a:solidFill>
                  <a:schemeClr val="tx2"/>
                </a:solidFill>
              </a:rPr>
              <a:t>DENTAL CHAINS </a:t>
            </a:r>
            <a:r>
              <a:rPr lang="en-US" sz="3200" b="1" dirty="0" smtClean="0">
                <a:solidFill>
                  <a:schemeClr val="tx2"/>
                </a:solidFill>
              </a:rPr>
              <a:t>&amp; </a:t>
            </a:r>
            <a:r>
              <a:rPr lang="en-US" sz="3200" b="1" dirty="0">
                <a:solidFill>
                  <a:schemeClr val="tx2"/>
                </a:solidFill>
              </a:rPr>
              <a:t>PROFESSIONAL PRACTICE - </a:t>
            </a:r>
            <a:r>
              <a:rPr lang="en-US" sz="3200" b="1" dirty="0" smtClean="0">
                <a:solidFill>
                  <a:schemeClr val="tx2"/>
                </a:solidFill>
              </a:rPr>
              <a:t>II</a:t>
            </a:r>
            <a:endParaRPr lang="fr-BE" sz="3200" b="1" dirty="0">
              <a:solidFill>
                <a:schemeClr val="tx2"/>
              </a:solidFill>
            </a:endParaRPr>
          </a:p>
        </p:txBody>
      </p:sp>
      <p:sp>
        <p:nvSpPr>
          <p:cNvPr id="2" name="Rectangle 1"/>
          <p:cNvSpPr/>
          <p:nvPr/>
        </p:nvSpPr>
        <p:spPr>
          <a:xfrm>
            <a:off x="838200" y="1303668"/>
            <a:ext cx="10515600"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Do you have any reports about unethical </a:t>
            </a:r>
            <a:r>
              <a:rPr lang="en-US" b="1" dirty="0" err="1">
                <a:solidFill>
                  <a:schemeClr val="tx2"/>
                </a:solidFill>
                <a:latin typeface="Arial" panose="020B0604020202020204" pitchFamily="34" charset="0"/>
                <a:cs typeface="Arial" panose="020B0604020202020204" pitchFamily="34" charset="0"/>
              </a:rPr>
              <a:t>behaviour</a:t>
            </a:r>
            <a:r>
              <a:rPr lang="en-US" b="1" dirty="0">
                <a:solidFill>
                  <a:schemeClr val="tx2"/>
                </a:solidFill>
                <a:latin typeface="Arial" panose="020B0604020202020204" pitchFamily="34" charset="0"/>
                <a:cs typeface="Arial" panose="020B0604020202020204" pitchFamily="34" charset="0"/>
              </a:rPr>
              <a:t> of dental chains towards patients?</a:t>
            </a:r>
            <a:endParaRPr lang="fr-BE" b="1" dirty="0">
              <a:solidFill>
                <a:schemeClr val="tx2"/>
              </a:solidFill>
              <a:latin typeface="Arial" panose="020B0604020202020204" pitchFamily="34" charset="0"/>
              <a:cs typeface="Arial" panose="020B0604020202020204" pitchFamily="34" charset="0"/>
            </a:endParaRPr>
          </a:p>
        </p:txBody>
      </p:sp>
      <p:sp>
        <p:nvSpPr>
          <p:cNvPr id="13" name="Rectangle 12"/>
          <p:cNvSpPr/>
          <p:nvPr/>
        </p:nvSpPr>
        <p:spPr>
          <a:xfrm>
            <a:off x="1734104" y="2548151"/>
            <a:ext cx="8161831" cy="338554"/>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No, but we have seen a very </a:t>
            </a:r>
            <a:r>
              <a:rPr lang="en-US" sz="1600" dirty="0" err="1">
                <a:solidFill>
                  <a:schemeClr val="tx2"/>
                </a:solidFill>
                <a:latin typeface="Arial" panose="020B0604020202020204" pitchFamily="34" charset="0"/>
                <a:cs typeface="Arial" panose="020B0604020202020204" pitchFamily="34" charset="0"/>
              </a:rPr>
              <a:t>agressive</a:t>
            </a:r>
            <a:r>
              <a:rPr lang="en-US" sz="1600" dirty="0">
                <a:solidFill>
                  <a:schemeClr val="tx2"/>
                </a:solidFill>
                <a:latin typeface="Arial" panose="020B0604020202020204" pitchFamily="34" charset="0"/>
                <a:cs typeface="Arial" panose="020B0604020202020204" pitchFamily="34" charset="0"/>
              </a:rPr>
              <a:t> marketing from some smaller chains.</a:t>
            </a:r>
            <a:endParaRPr lang="fr-BE" sz="1600" dirty="0">
              <a:solidFill>
                <a:schemeClr val="tx2"/>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stretch>
            <a:fillRect/>
          </a:stretch>
        </p:blipFill>
        <p:spPr>
          <a:xfrm>
            <a:off x="838201" y="2523349"/>
            <a:ext cx="660734" cy="511536"/>
          </a:xfrm>
          <a:prstGeom prst="rect">
            <a:avLst/>
          </a:prstGeom>
        </p:spPr>
      </p:pic>
      <p:sp>
        <p:nvSpPr>
          <p:cNvPr id="15" name="Rectangle 14"/>
          <p:cNvSpPr/>
          <p:nvPr/>
        </p:nvSpPr>
        <p:spPr>
          <a:xfrm>
            <a:off x="1734104" y="1860050"/>
            <a:ext cx="8676736" cy="338554"/>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As an </a:t>
            </a:r>
            <a:r>
              <a:rPr lang="en-US" sz="1600" dirty="0">
                <a:solidFill>
                  <a:schemeClr val="tx2"/>
                </a:solidFill>
                <a:latin typeface="Arial" panose="020B0604020202020204" pitchFamily="34" charset="0"/>
                <a:cs typeface="Arial" panose="020B0604020202020204" pitchFamily="34" charset="0"/>
                <a:hlinkClick r:id="rId4"/>
              </a:rPr>
              <a:t>example</a:t>
            </a:r>
            <a:r>
              <a:rPr lang="en-US" sz="1600" dirty="0">
                <a:solidFill>
                  <a:schemeClr val="tx2"/>
                </a:solidFill>
                <a:latin typeface="Arial" panose="020B0604020202020204" pitchFamily="34" charset="0"/>
                <a:cs typeface="Arial" panose="020B0604020202020204" pitchFamily="34" charset="0"/>
              </a:rPr>
              <a:t>, the </a:t>
            </a:r>
            <a:r>
              <a:rPr lang="en-US" sz="1600" dirty="0" err="1">
                <a:solidFill>
                  <a:schemeClr val="tx2"/>
                </a:solidFill>
                <a:latin typeface="Arial" panose="020B0604020202020204" pitchFamily="34" charset="0"/>
                <a:cs typeface="Arial" panose="020B0604020202020204" pitchFamily="34" charset="0"/>
              </a:rPr>
              <a:t>Dentexia</a:t>
            </a:r>
            <a:r>
              <a:rPr lang="en-US" sz="1600" dirty="0">
                <a:solidFill>
                  <a:schemeClr val="tx2"/>
                </a:solidFill>
                <a:latin typeface="Arial" panose="020B0604020202020204" pitchFamily="34" charset="0"/>
                <a:cs typeface="Arial" panose="020B0604020202020204" pitchFamily="34" charset="0"/>
              </a:rPr>
              <a:t> chain, shut off by judicial decision.</a:t>
            </a:r>
            <a:endParaRPr lang="fr-BE" sz="1600" dirty="0">
              <a:solidFill>
                <a:schemeClr val="tx2"/>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5"/>
          <a:stretch>
            <a:fillRect/>
          </a:stretch>
        </p:blipFill>
        <p:spPr>
          <a:xfrm>
            <a:off x="891865" y="1826909"/>
            <a:ext cx="570149" cy="522193"/>
          </a:xfrm>
          <a:prstGeom prst="rect">
            <a:avLst/>
          </a:prstGeom>
        </p:spPr>
      </p:pic>
      <p:sp>
        <p:nvSpPr>
          <p:cNvPr id="17" name="Rectangle 16"/>
          <p:cNvSpPr/>
          <p:nvPr/>
        </p:nvSpPr>
        <p:spPr>
          <a:xfrm>
            <a:off x="1734104" y="4112552"/>
            <a:ext cx="9540537" cy="830997"/>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In advertising, actually, the GMC has no right to overview or certificate the message before its broadcast and there are cases of misleading advertising towards patients withdrawn only by the force of the competition and market agency and however too late.</a:t>
            </a:r>
            <a:endParaRPr lang="fr-BE" sz="1600" dirty="0">
              <a:solidFill>
                <a:schemeClr val="tx2"/>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6"/>
          <a:stretch>
            <a:fillRect/>
          </a:stretch>
        </p:blipFill>
        <p:spPr>
          <a:xfrm>
            <a:off x="892909" y="4096087"/>
            <a:ext cx="568390" cy="535344"/>
          </a:xfrm>
          <a:prstGeom prst="rect">
            <a:avLst/>
          </a:prstGeom>
        </p:spPr>
      </p:pic>
      <p:sp>
        <p:nvSpPr>
          <p:cNvPr id="3" name="Rectangle 2"/>
          <p:cNvSpPr/>
          <p:nvPr/>
        </p:nvSpPr>
        <p:spPr>
          <a:xfrm>
            <a:off x="1734104" y="5050808"/>
            <a:ext cx="9619696" cy="619272"/>
          </a:xfrm>
          <a:prstGeom prst="rect">
            <a:avLst/>
          </a:prstGeom>
        </p:spPr>
        <p:txBody>
          <a:bodyPr wrap="square">
            <a:spAutoFit/>
          </a:bodyPr>
          <a:lstStyle/>
          <a:p>
            <a:pPr>
              <a:lnSpc>
                <a:spcPct val="107000"/>
              </a:lnSpc>
              <a:spcAft>
                <a:spcPts val="0"/>
              </a:spcAft>
            </a:pPr>
            <a:r>
              <a:rPr lang="en-GB" sz="1600" dirty="0">
                <a:solidFill>
                  <a:schemeClr val="tx2"/>
                </a:solidFill>
                <a:latin typeface="Arial" panose="020B0604020202020204" pitchFamily="34" charset="0"/>
                <a:ea typeface="Calibri" panose="020F0502020204030204" pitchFamily="34" charset="0"/>
                <a:cs typeface="Arial" panose="020B0604020202020204" pitchFamily="34" charset="0"/>
              </a:rPr>
              <a:t>Research papers have been published in the British Dental Journal in September in relation to dental corporate chains. There can be conflicts of interest between patient care and chain profitability. </a:t>
            </a:r>
            <a:endParaRPr lang="fr-BE" sz="16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1" name="Picture 10"/>
          <p:cNvPicPr>
            <a:picLocks noChangeAspect="1"/>
          </p:cNvPicPr>
          <p:nvPr/>
        </p:nvPicPr>
        <p:blipFill rotWithShape="1">
          <a:blip r:embed="rId7"/>
          <a:srcRect l="7536" r="6963"/>
          <a:stretch/>
        </p:blipFill>
        <p:spPr>
          <a:xfrm>
            <a:off x="965157" y="5112953"/>
            <a:ext cx="523397" cy="557127"/>
          </a:xfrm>
          <a:prstGeom prst="rect">
            <a:avLst/>
          </a:prstGeom>
        </p:spPr>
      </p:pic>
      <p:sp>
        <p:nvSpPr>
          <p:cNvPr id="5" name="Rectangle 4"/>
          <p:cNvSpPr/>
          <p:nvPr/>
        </p:nvSpPr>
        <p:spPr>
          <a:xfrm>
            <a:off x="1734104" y="5765531"/>
            <a:ext cx="9735845" cy="1077218"/>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Yes, we are familiar with chains who sell so called “dental tourism” services and who do not properly explain the consequences of receiving treatment abroad. For instance, dental treatment outside Norway is not covered by the mandatory insurance that all dentists practicing in Norway are obliged to have. This information is often not conveyed in the advertising by chains who also offer treatment abroad.</a:t>
            </a:r>
            <a:endParaRPr lang="fr-BE" sz="1600" dirty="0">
              <a:solidFill>
                <a:schemeClr val="tx2"/>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7699" y="5946876"/>
            <a:ext cx="458485" cy="453924"/>
          </a:xfrm>
          <a:prstGeom prst="flowChartConnector">
            <a:avLst/>
          </a:prstGeom>
        </p:spPr>
      </p:pic>
      <p:sp>
        <p:nvSpPr>
          <p:cNvPr id="6" name="Rectangle 5"/>
          <p:cNvSpPr/>
          <p:nvPr/>
        </p:nvSpPr>
        <p:spPr>
          <a:xfrm>
            <a:off x="1734104" y="3167848"/>
            <a:ext cx="9832058" cy="830997"/>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There are no specific reports available. However, a therapy decision taken according to turnover and yield aspects constitutes an unethical </a:t>
            </a:r>
            <a:r>
              <a:rPr lang="en-US" sz="1600" dirty="0" err="1">
                <a:solidFill>
                  <a:schemeClr val="tx2"/>
                </a:solidFill>
                <a:latin typeface="Arial" panose="020B0604020202020204" pitchFamily="34" charset="0"/>
                <a:cs typeface="Arial" panose="020B0604020202020204" pitchFamily="34" charset="0"/>
              </a:rPr>
              <a:t>behaviour</a:t>
            </a:r>
            <a:r>
              <a:rPr lang="en-US" sz="1600" dirty="0">
                <a:solidFill>
                  <a:schemeClr val="tx2"/>
                </a:solidFill>
                <a:latin typeface="Arial" panose="020B0604020202020204" pitchFamily="34" charset="0"/>
                <a:cs typeface="Arial" panose="020B0604020202020204" pitchFamily="34" charset="0"/>
              </a:rPr>
              <a:t>. A decision taken this way is detrimental to patients and constitutes a breach of dentists’ duties.</a:t>
            </a:r>
            <a:endParaRPr lang="fr-BE" sz="1600" dirty="0">
              <a:solidFill>
                <a:schemeClr val="tx2"/>
              </a:solidFill>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9"/>
          <a:stretch>
            <a:fillRect/>
          </a:stretch>
        </p:blipFill>
        <p:spPr>
          <a:xfrm>
            <a:off x="891865" y="3161371"/>
            <a:ext cx="467035" cy="510625"/>
          </a:xfrm>
          <a:prstGeom prst="rect">
            <a:avLst/>
          </a:prstGeom>
        </p:spPr>
      </p:pic>
    </p:spTree>
    <p:extLst>
      <p:ext uri="{BB962C8B-B14F-4D97-AF65-F5344CB8AC3E}">
        <p14:creationId xmlns:p14="http://schemas.microsoft.com/office/powerpoint/2010/main" val="4253415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1111144" cy="590839"/>
          </a:xfrm>
        </p:spPr>
        <p:txBody>
          <a:bodyPr>
            <a:noAutofit/>
          </a:bodyPr>
          <a:lstStyle/>
          <a:p>
            <a:r>
              <a:rPr lang="en-US" sz="3200" b="1" dirty="0">
                <a:solidFill>
                  <a:schemeClr val="tx2"/>
                </a:solidFill>
              </a:rPr>
              <a:t>DENTAL CHAINS </a:t>
            </a:r>
            <a:r>
              <a:rPr lang="en-US" sz="3200" b="1" dirty="0" smtClean="0">
                <a:solidFill>
                  <a:schemeClr val="tx2"/>
                </a:solidFill>
              </a:rPr>
              <a:t>&amp; </a:t>
            </a:r>
            <a:r>
              <a:rPr lang="en-US" sz="3200" b="1" dirty="0">
                <a:solidFill>
                  <a:schemeClr val="tx2"/>
                </a:solidFill>
              </a:rPr>
              <a:t>PROFESSIONAL PRACTICE - </a:t>
            </a:r>
            <a:r>
              <a:rPr lang="en-US" sz="3200" b="1" dirty="0" smtClean="0">
                <a:solidFill>
                  <a:schemeClr val="tx2"/>
                </a:solidFill>
              </a:rPr>
              <a:t>III</a:t>
            </a:r>
            <a:endParaRPr lang="fr-BE" sz="3200" b="1" dirty="0">
              <a:solidFill>
                <a:schemeClr val="tx2"/>
              </a:solidFill>
            </a:endParaRPr>
          </a:p>
        </p:txBody>
      </p:sp>
      <p:sp>
        <p:nvSpPr>
          <p:cNvPr id="2" name="Rectangle 1"/>
          <p:cNvSpPr/>
          <p:nvPr/>
        </p:nvSpPr>
        <p:spPr>
          <a:xfrm>
            <a:off x="838200" y="1186467"/>
            <a:ext cx="10667260" cy="646331"/>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Do you have any reports about issues with the provision of care to patients where chains exited the market? </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801528" y="1994336"/>
            <a:ext cx="9997735" cy="584775"/>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Yes. Vital Dent , dental chain, exited the market since they were sanctioned by public health authorities and also by court of justice. See more </a:t>
            </a:r>
            <a:r>
              <a:rPr lang="en-US" sz="1600" dirty="0" smtClean="0">
                <a:solidFill>
                  <a:schemeClr val="tx2"/>
                </a:solidFill>
                <a:latin typeface="Arial" panose="020B0604020202020204" pitchFamily="34" charset="0"/>
                <a:cs typeface="Arial" panose="020B0604020202020204" pitchFamily="34" charset="0"/>
              </a:rPr>
              <a:t>at </a:t>
            </a:r>
            <a:r>
              <a:rPr lang="en-US" sz="1600" dirty="0" smtClean="0">
                <a:solidFill>
                  <a:schemeClr val="tx2"/>
                </a:solidFill>
                <a:latin typeface="Arial" panose="020B0604020202020204" pitchFamily="34" charset="0"/>
                <a:cs typeface="Arial" panose="020B0604020202020204" pitchFamily="34" charset="0"/>
                <a:hlinkClick r:id="rId3"/>
              </a:rPr>
              <a:t>https</a:t>
            </a:r>
            <a:r>
              <a:rPr lang="en-US" sz="1600" dirty="0">
                <a:solidFill>
                  <a:schemeClr val="tx2"/>
                </a:solidFill>
                <a:latin typeface="Arial" panose="020B0604020202020204" pitchFamily="34" charset="0"/>
                <a:cs typeface="Arial" panose="020B0604020202020204" pitchFamily="34" charset="0"/>
                <a:hlinkClick r:id="rId3"/>
              </a:rPr>
              <a:t>://www.omd.pt/?s=vital+dent+&amp;</a:t>
            </a:r>
            <a:r>
              <a:rPr lang="en-US" sz="1600" dirty="0" smtClean="0">
                <a:solidFill>
                  <a:schemeClr val="tx2"/>
                </a:solidFill>
                <a:latin typeface="Arial" panose="020B0604020202020204" pitchFamily="34" charset="0"/>
                <a:cs typeface="Arial" panose="020B0604020202020204" pitchFamily="34" charset="0"/>
                <a:hlinkClick r:id="rId3"/>
              </a:rPr>
              <a:t>lang=pt-pt</a:t>
            </a:r>
            <a:r>
              <a:rPr lang="en-US" sz="1600" dirty="0" smtClean="0">
                <a:solidFill>
                  <a:schemeClr val="tx2"/>
                </a:solidFill>
                <a:latin typeface="Arial" panose="020B0604020202020204" pitchFamily="34" charset="0"/>
                <a:cs typeface="Arial" panose="020B0604020202020204" pitchFamily="34" charset="0"/>
              </a:rPr>
              <a:t> </a:t>
            </a:r>
            <a:endParaRPr lang="fr-BE" sz="1600" dirty="0">
              <a:solidFill>
                <a:schemeClr val="tx2"/>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a:stretch>
            <a:fillRect/>
          </a:stretch>
        </p:blipFill>
        <p:spPr>
          <a:xfrm>
            <a:off x="1006045" y="1994336"/>
            <a:ext cx="723520" cy="703422"/>
          </a:xfrm>
          <a:prstGeom prst="rect">
            <a:avLst/>
          </a:prstGeom>
        </p:spPr>
      </p:pic>
      <p:sp>
        <p:nvSpPr>
          <p:cNvPr id="13" name="Rectangle 12"/>
          <p:cNvSpPr/>
          <p:nvPr/>
        </p:nvSpPr>
        <p:spPr>
          <a:xfrm>
            <a:off x="1801528" y="3237306"/>
            <a:ext cx="4576317" cy="338554"/>
          </a:xfrm>
          <a:prstGeom prst="rect">
            <a:avLst/>
          </a:prstGeom>
        </p:spPr>
        <p:txBody>
          <a:bodyPr wrap="none">
            <a:spAutoFit/>
          </a:bodyPr>
          <a:lstStyle/>
          <a:p>
            <a:r>
              <a:rPr lang="fr-BE" sz="1600" dirty="0" err="1" smtClean="0">
                <a:solidFill>
                  <a:schemeClr val="tx2"/>
                </a:solidFill>
                <a:latin typeface="Arial" panose="020B0604020202020204" pitchFamily="34" charset="0"/>
                <a:cs typeface="Arial" panose="020B0604020202020204" pitchFamily="34" charset="0"/>
              </a:rPr>
              <a:t>Yes</a:t>
            </a:r>
            <a:r>
              <a:rPr lang="fr-BE" sz="1600" dirty="0" smtClean="0">
                <a:solidFill>
                  <a:schemeClr val="tx2"/>
                </a:solidFill>
                <a:latin typeface="Arial" panose="020B0604020202020204" pitchFamily="34" charset="0"/>
                <a:cs typeface="Arial" panose="020B0604020202020204" pitchFamily="34" charset="0"/>
              </a:rPr>
              <a:t>: </a:t>
            </a:r>
            <a:r>
              <a:rPr lang="fr-BE" sz="1600" dirty="0" smtClean="0">
                <a:solidFill>
                  <a:schemeClr val="tx2"/>
                </a:solidFill>
                <a:latin typeface="Arial" panose="020B0604020202020204" pitchFamily="34" charset="0"/>
                <a:cs typeface="Arial" panose="020B0604020202020204" pitchFamily="34" charset="0"/>
                <a:hlinkClick r:id="rId5"/>
              </a:rPr>
              <a:t>http</a:t>
            </a:r>
            <a:r>
              <a:rPr lang="fr-BE" sz="1600" dirty="0">
                <a:solidFill>
                  <a:schemeClr val="tx2"/>
                </a:solidFill>
                <a:latin typeface="Arial" panose="020B0604020202020204" pitchFamily="34" charset="0"/>
                <a:cs typeface="Arial" panose="020B0604020202020204" pitchFamily="34" charset="0"/>
                <a:hlinkClick r:id="rId5"/>
              </a:rPr>
              <a:t>://</a:t>
            </a:r>
            <a:r>
              <a:rPr lang="fr-BE" sz="1600" dirty="0" smtClean="0">
                <a:solidFill>
                  <a:schemeClr val="tx2"/>
                </a:solidFill>
                <a:latin typeface="Arial" panose="020B0604020202020204" pitchFamily="34" charset="0"/>
                <a:cs typeface="Arial" panose="020B0604020202020204" pitchFamily="34" charset="0"/>
                <a:hlinkClick r:id="rId5"/>
              </a:rPr>
              <a:t>www.igas.gouv.fr/spip.php?article546</a:t>
            </a:r>
            <a:r>
              <a:rPr lang="fr-BE" sz="1600" dirty="0" smtClean="0">
                <a:solidFill>
                  <a:schemeClr val="tx2"/>
                </a:solidFill>
                <a:latin typeface="Arial" panose="020B0604020202020204" pitchFamily="34" charset="0"/>
                <a:cs typeface="Arial" panose="020B0604020202020204" pitchFamily="34" charset="0"/>
              </a:rPr>
              <a:t> </a:t>
            </a:r>
            <a:endParaRPr lang="fr-BE" sz="1600" dirty="0">
              <a:solidFill>
                <a:schemeClr val="tx2"/>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6"/>
          <a:stretch>
            <a:fillRect/>
          </a:stretch>
        </p:blipFill>
        <p:spPr>
          <a:xfrm>
            <a:off x="1030029" y="3112607"/>
            <a:ext cx="675552" cy="618730"/>
          </a:xfrm>
          <a:prstGeom prst="rect">
            <a:avLst/>
          </a:prstGeom>
        </p:spPr>
      </p:pic>
      <p:sp>
        <p:nvSpPr>
          <p:cNvPr id="15" name="Rectangle 14"/>
          <p:cNvSpPr/>
          <p:nvPr/>
        </p:nvSpPr>
        <p:spPr>
          <a:xfrm>
            <a:off x="1801528" y="3919427"/>
            <a:ext cx="9806866" cy="1815882"/>
          </a:xfrm>
          <a:prstGeom prst="rect">
            <a:avLst/>
          </a:prstGeom>
        </p:spPr>
        <p:txBody>
          <a:bodyPr wrap="square">
            <a:spAutoFit/>
          </a:bodyPr>
          <a:lstStyle/>
          <a:p>
            <a:r>
              <a:rPr lang="it-IT" sz="1600" dirty="0" smtClean="0">
                <a:solidFill>
                  <a:schemeClr val="tx2"/>
                </a:solidFill>
                <a:latin typeface="Arial" panose="020B0604020202020204" pitchFamily="34" charset="0"/>
                <a:cs typeface="Arial" panose="020B0604020202020204" pitchFamily="34" charset="0"/>
              </a:rPr>
              <a:t>Yes: </a:t>
            </a:r>
            <a:r>
              <a:rPr lang="it-IT" sz="1600" dirty="0" smtClean="0">
                <a:solidFill>
                  <a:schemeClr val="tx2"/>
                </a:solidFill>
                <a:latin typeface="Arial" panose="020B0604020202020204" pitchFamily="34" charset="0"/>
                <a:cs typeface="Arial" panose="020B0604020202020204" pitchFamily="34" charset="0"/>
                <a:hlinkClick r:id="rId7"/>
              </a:rPr>
              <a:t>http</a:t>
            </a:r>
            <a:r>
              <a:rPr lang="it-IT" sz="1600" dirty="0">
                <a:solidFill>
                  <a:schemeClr val="tx2"/>
                </a:solidFill>
                <a:latin typeface="Arial" panose="020B0604020202020204" pitchFamily="34" charset="0"/>
                <a:cs typeface="Arial" panose="020B0604020202020204" pitchFamily="34" charset="0"/>
                <a:hlinkClick r:id="rId7"/>
              </a:rPr>
              <a:t>://</a:t>
            </a:r>
            <a:r>
              <a:rPr lang="it-IT" sz="1600" dirty="0" smtClean="0">
                <a:solidFill>
                  <a:schemeClr val="tx2"/>
                </a:solidFill>
                <a:latin typeface="Arial" panose="020B0604020202020204" pitchFamily="34" charset="0"/>
                <a:cs typeface="Arial" panose="020B0604020202020204" pitchFamily="34" charset="0"/>
                <a:hlinkClick r:id="rId7"/>
              </a:rPr>
              <a:t>iltirreno.gelocal.it/prato/cronaca/2018/04/05/news/lo-studio-chiude-all-improvvisodecine-di-clienti-senza-dentista-1.16671502?refresh_ce</a:t>
            </a:r>
            <a:r>
              <a:rPr lang="it-IT" sz="1600" dirty="0" smtClean="0">
                <a:solidFill>
                  <a:schemeClr val="tx2"/>
                </a:solidFill>
                <a:latin typeface="Arial" panose="020B0604020202020204" pitchFamily="34" charset="0"/>
                <a:cs typeface="Arial" panose="020B0604020202020204" pitchFamily="34" charset="0"/>
              </a:rPr>
              <a:t>; </a:t>
            </a:r>
            <a:r>
              <a:rPr lang="it-IT" sz="1600" dirty="0" smtClean="0">
                <a:solidFill>
                  <a:schemeClr val="tx2"/>
                </a:solidFill>
                <a:latin typeface="Arial" panose="020B0604020202020204" pitchFamily="34" charset="0"/>
                <a:cs typeface="Arial" panose="020B0604020202020204" pitchFamily="34" charset="0"/>
                <a:hlinkClick r:id="rId8"/>
              </a:rPr>
              <a:t>http</a:t>
            </a:r>
            <a:r>
              <a:rPr lang="it-IT" sz="1600" dirty="0">
                <a:solidFill>
                  <a:schemeClr val="tx2"/>
                </a:solidFill>
                <a:latin typeface="Arial" panose="020B0604020202020204" pitchFamily="34" charset="0"/>
                <a:cs typeface="Arial" panose="020B0604020202020204" pitchFamily="34" charset="0"/>
                <a:hlinkClick r:id="rId8"/>
              </a:rPr>
              <a:t>://</a:t>
            </a:r>
            <a:r>
              <a:rPr lang="it-IT" sz="1600" dirty="0" smtClean="0">
                <a:solidFill>
                  <a:schemeClr val="tx2"/>
                </a:solidFill>
                <a:latin typeface="Arial" panose="020B0604020202020204" pitchFamily="34" charset="0"/>
                <a:cs typeface="Arial" panose="020B0604020202020204" pitchFamily="34" charset="0"/>
                <a:hlinkClick r:id="rId8"/>
              </a:rPr>
              <a:t>nuovavenezia.gelocal.it/venezia/cronaca/2017/04/02/news/centro-dentisticoabbandonato-pazienti-con-interventi-da-finire-1.15135613</a:t>
            </a:r>
            <a:r>
              <a:rPr lang="it-IT" sz="1600" dirty="0" smtClean="0">
                <a:solidFill>
                  <a:schemeClr val="tx2"/>
                </a:solidFill>
                <a:latin typeface="Arial" panose="020B0604020202020204" pitchFamily="34" charset="0"/>
                <a:cs typeface="Arial" panose="020B0604020202020204" pitchFamily="34" charset="0"/>
              </a:rPr>
              <a:t>; </a:t>
            </a:r>
            <a:r>
              <a:rPr lang="it-IT" sz="1600" dirty="0" smtClean="0">
                <a:solidFill>
                  <a:schemeClr val="tx2"/>
                </a:solidFill>
                <a:latin typeface="Arial" panose="020B0604020202020204" pitchFamily="34" charset="0"/>
                <a:cs typeface="Arial" panose="020B0604020202020204" pitchFamily="34" charset="0"/>
                <a:hlinkClick r:id="rId9"/>
              </a:rPr>
              <a:t>http</a:t>
            </a:r>
            <a:r>
              <a:rPr lang="it-IT" sz="1600" dirty="0">
                <a:solidFill>
                  <a:schemeClr val="tx2"/>
                </a:solidFill>
                <a:latin typeface="Arial" panose="020B0604020202020204" pitchFamily="34" charset="0"/>
                <a:cs typeface="Arial" panose="020B0604020202020204" pitchFamily="34" charset="0"/>
                <a:hlinkClick r:id="rId9"/>
              </a:rPr>
              <a:t>://www.odontoiatria33.it/approfondimenti/14610/quando-una-clinica-odontoiatrica-chiudee- </a:t>
            </a:r>
            <a:r>
              <a:rPr lang="it-IT" sz="1600" dirty="0" smtClean="0">
                <a:solidFill>
                  <a:schemeClr val="tx2"/>
                </a:solidFill>
                <a:latin typeface="Arial" panose="020B0604020202020204" pitchFamily="34" charset="0"/>
                <a:cs typeface="Arial" panose="020B0604020202020204" pitchFamily="34" charset="0"/>
                <a:hlinkClick r:id="rId9"/>
              </a:rPr>
              <a:t>lascia-senza-cure-i-pazienti.html</a:t>
            </a:r>
            <a:r>
              <a:rPr lang="it-IT" sz="1600" dirty="0" smtClean="0">
                <a:solidFill>
                  <a:schemeClr val="tx2"/>
                </a:solidFill>
                <a:latin typeface="Arial" panose="020B0604020202020204" pitchFamily="34" charset="0"/>
                <a:cs typeface="Arial" panose="020B0604020202020204" pitchFamily="34" charset="0"/>
              </a:rPr>
              <a:t>  </a:t>
            </a:r>
            <a:r>
              <a:rPr lang="it-IT" sz="1600" dirty="0" smtClean="0">
                <a:solidFill>
                  <a:schemeClr val="tx2"/>
                </a:solidFill>
                <a:latin typeface="Arial" panose="020B0604020202020204" pitchFamily="34" charset="0"/>
                <a:cs typeface="Arial" panose="020B0604020202020204" pitchFamily="34" charset="0"/>
                <a:hlinkClick r:id="rId10"/>
              </a:rPr>
              <a:t>http</a:t>
            </a:r>
            <a:r>
              <a:rPr lang="it-IT" sz="1600" dirty="0">
                <a:solidFill>
                  <a:schemeClr val="tx2"/>
                </a:solidFill>
                <a:latin typeface="Arial" panose="020B0604020202020204" pitchFamily="34" charset="0"/>
                <a:cs typeface="Arial" panose="020B0604020202020204" pitchFamily="34" charset="0"/>
                <a:hlinkClick r:id="rId10"/>
              </a:rPr>
              <a:t>://</a:t>
            </a:r>
            <a:r>
              <a:rPr lang="it-IT" sz="1600" dirty="0" smtClean="0">
                <a:solidFill>
                  <a:schemeClr val="tx2"/>
                </a:solidFill>
                <a:latin typeface="Arial" panose="020B0604020202020204" pitchFamily="34" charset="0"/>
                <a:cs typeface="Arial" panose="020B0604020202020204" pitchFamily="34" charset="0"/>
                <a:hlinkClick r:id="rId10"/>
              </a:rPr>
              <a:t>www.ilsussidiario.net/News/Cinema-Televisione-e-Media/2016/2/18/VITALDENT-HACHIUSO-Video-anche-le-sedi-italiane-a-rischio-Striscia-la-Notizia-</a:t>
            </a:r>
            <a:r>
              <a:rPr lang="it-IT" sz="1600" dirty="0">
                <a:solidFill>
                  <a:schemeClr val="tx2"/>
                </a:solidFill>
                <a:latin typeface="Arial" panose="020B0604020202020204" pitchFamily="34" charset="0"/>
                <a:cs typeface="Arial" panose="020B0604020202020204" pitchFamily="34" charset="0"/>
                <a:hlinkClick r:id="rId10"/>
              </a:rPr>
              <a:t>/680567</a:t>
            </a:r>
            <a:r>
              <a:rPr lang="it-IT" sz="1600" dirty="0" smtClean="0">
                <a:solidFill>
                  <a:schemeClr val="tx2"/>
                </a:solidFill>
                <a:latin typeface="Arial" panose="020B0604020202020204" pitchFamily="34" charset="0"/>
                <a:cs typeface="Arial" panose="020B0604020202020204" pitchFamily="34" charset="0"/>
                <a:hlinkClick r:id="rId10"/>
              </a:rPr>
              <a:t>/</a:t>
            </a:r>
            <a:r>
              <a:rPr lang="it-IT" sz="1600" dirty="0" smtClean="0">
                <a:solidFill>
                  <a:schemeClr val="tx2"/>
                </a:solidFill>
                <a:latin typeface="Arial" panose="020B0604020202020204" pitchFamily="34" charset="0"/>
                <a:cs typeface="Arial" panose="020B0604020202020204" pitchFamily="34" charset="0"/>
              </a:rPr>
              <a:t> </a:t>
            </a:r>
            <a:endParaRPr lang="fr-BE" sz="1600" dirty="0">
              <a:solidFill>
                <a:schemeClr val="tx2"/>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11"/>
          <a:stretch>
            <a:fillRect/>
          </a:stretch>
        </p:blipFill>
        <p:spPr>
          <a:xfrm>
            <a:off x="1031072" y="4434000"/>
            <a:ext cx="673467" cy="634312"/>
          </a:xfrm>
          <a:prstGeom prst="rect">
            <a:avLst/>
          </a:prstGeom>
        </p:spPr>
      </p:pic>
      <p:sp>
        <p:nvSpPr>
          <p:cNvPr id="5" name="Rectangle 4"/>
          <p:cNvSpPr/>
          <p:nvPr/>
        </p:nvSpPr>
        <p:spPr>
          <a:xfrm>
            <a:off x="1801528" y="5912309"/>
            <a:ext cx="9703932" cy="619272"/>
          </a:xfrm>
          <a:prstGeom prst="rect">
            <a:avLst/>
          </a:prstGeom>
        </p:spPr>
        <p:txBody>
          <a:bodyPr wrap="square">
            <a:spAutoFit/>
          </a:bodyPr>
          <a:lstStyle/>
          <a:p>
            <a:pPr>
              <a:lnSpc>
                <a:spcPct val="107000"/>
              </a:lnSpc>
              <a:spcAft>
                <a:spcPts val="0"/>
              </a:spcAft>
            </a:pPr>
            <a:r>
              <a:rPr lang="en-GB" sz="1600" dirty="0">
                <a:solidFill>
                  <a:schemeClr val="tx2"/>
                </a:solidFill>
                <a:latin typeface="Arial" panose="020B0604020202020204" pitchFamily="34" charset="0"/>
                <a:ea typeface="Calibri" panose="020F0502020204030204" pitchFamily="34" charset="0"/>
                <a:cs typeface="Times New Roman" panose="02020603050405020304" pitchFamily="18" charset="0"/>
              </a:rPr>
              <a:t>Yes. When corporates are no longer able to provide care at particular practice locations, patients can be left without dental care, including that provided through the NHS.</a:t>
            </a:r>
            <a:endParaRPr lang="fr-BE"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rotWithShape="1">
          <a:blip r:embed="rId12"/>
          <a:srcRect l="7536" r="6963"/>
          <a:stretch/>
        </p:blipFill>
        <p:spPr>
          <a:xfrm>
            <a:off x="1103321" y="5891618"/>
            <a:ext cx="601218" cy="639963"/>
          </a:xfrm>
          <a:prstGeom prst="rect">
            <a:avLst/>
          </a:prstGeom>
        </p:spPr>
      </p:pic>
    </p:spTree>
    <p:extLst>
      <p:ext uri="{BB962C8B-B14F-4D97-AF65-F5344CB8AC3E}">
        <p14:creationId xmlns:p14="http://schemas.microsoft.com/office/powerpoint/2010/main" val="4229545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1111144" cy="590839"/>
          </a:xfrm>
        </p:spPr>
        <p:txBody>
          <a:bodyPr>
            <a:noAutofit/>
          </a:bodyPr>
          <a:lstStyle/>
          <a:p>
            <a:r>
              <a:rPr lang="en-US" sz="3200" b="1" dirty="0" smtClean="0">
                <a:solidFill>
                  <a:schemeClr val="tx2"/>
                </a:solidFill>
              </a:rPr>
              <a:t>ROLE OF DENTAL ASSOCIATIONS/CHAMBERS</a:t>
            </a:r>
            <a:endParaRPr lang="fr-BE" sz="3200" b="1" dirty="0">
              <a:solidFill>
                <a:schemeClr val="tx2"/>
              </a:solidFill>
            </a:endParaRPr>
          </a:p>
        </p:txBody>
      </p:sp>
      <p:sp>
        <p:nvSpPr>
          <p:cNvPr id="2" name="Rectangle 1"/>
          <p:cNvSpPr/>
          <p:nvPr/>
        </p:nvSpPr>
        <p:spPr>
          <a:xfrm>
            <a:off x="838200" y="1186467"/>
            <a:ext cx="10667260" cy="923330"/>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Do dental associations/chambers or regulatory bodies have the power to impose disciplinary sanctions to the corporate ownership or dental chains for unethical behavior? Do they have any other kind of control over the activity of these corporates/companies or dental chains?</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575800" y="2219918"/>
            <a:ext cx="10000684" cy="523220"/>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Slovak Chamber of Dentists has power to impose disciplinary sanctions only to dentists who are its member (we do not have compulsory membership) not to legal persons or owners who are not dentists.</a:t>
            </a:r>
            <a:endParaRPr lang="fr-BE" sz="1400" dirty="0">
              <a:solidFill>
                <a:schemeClr val="tx2"/>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863134" y="2151098"/>
            <a:ext cx="548045" cy="469048"/>
          </a:xfrm>
          <a:prstGeom prst="rect">
            <a:avLst/>
          </a:prstGeom>
        </p:spPr>
      </p:pic>
      <p:sp>
        <p:nvSpPr>
          <p:cNvPr id="8" name="Rectangle 7"/>
          <p:cNvSpPr/>
          <p:nvPr/>
        </p:nvSpPr>
        <p:spPr>
          <a:xfrm>
            <a:off x="1575800" y="3888366"/>
            <a:ext cx="10222626" cy="523220"/>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Companies are subject to legislation as it relates to companies and the appropriate regulatory authorities and likewise dentists </a:t>
            </a:r>
            <a:r>
              <a:rPr lang="en-US" sz="1400" dirty="0" smtClean="0">
                <a:solidFill>
                  <a:schemeClr val="tx2"/>
                </a:solidFill>
                <a:latin typeface="Arial" panose="020B0604020202020204" pitchFamily="34" charset="0"/>
                <a:cs typeface="Arial" panose="020B0604020202020204" pitchFamily="34" charset="0"/>
              </a:rPr>
              <a:t>practicing </a:t>
            </a:r>
            <a:r>
              <a:rPr lang="en-US" sz="1400" dirty="0">
                <a:solidFill>
                  <a:schemeClr val="tx2"/>
                </a:solidFill>
                <a:latin typeface="Arial" panose="020B0604020202020204" pitchFamily="34" charset="0"/>
                <a:cs typeface="Arial" panose="020B0604020202020204" pitchFamily="34" charset="0"/>
              </a:rPr>
              <a:t>in chains are subject to the control of the Dental Council.</a:t>
            </a:r>
            <a:endParaRPr lang="fr-BE" sz="1400" dirty="0">
              <a:solidFill>
                <a:schemeClr val="tx2"/>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a:stretch>
            <a:fillRect/>
          </a:stretch>
        </p:blipFill>
        <p:spPr>
          <a:xfrm>
            <a:off x="885890" y="3898682"/>
            <a:ext cx="502533" cy="451349"/>
          </a:xfrm>
          <a:prstGeom prst="rect">
            <a:avLst/>
          </a:prstGeom>
        </p:spPr>
      </p:pic>
      <p:sp>
        <p:nvSpPr>
          <p:cNvPr id="13" name="Rectangle 12"/>
          <p:cNvSpPr/>
          <p:nvPr/>
        </p:nvSpPr>
        <p:spPr>
          <a:xfrm>
            <a:off x="1585395" y="4783824"/>
            <a:ext cx="10547406" cy="523220"/>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National Supervisory Authority for Welfare and Health (</a:t>
            </a:r>
            <a:r>
              <a:rPr lang="en-US" sz="1400" dirty="0" err="1">
                <a:solidFill>
                  <a:schemeClr val="tx2"/>
                </a:solidFill>
                <a:latin typeface="Arial" panose="020B0604020202020204" pitchFamily="34" charset="0"/>
                <a:cs typeface="Arial" panose="020B0604020202020204" pitchFamily="34" charset="0"/>
              </a:rPr>
              <a:t>Valvira</a:t>
            </a:r>
            <a:r>
              <a:rPr lang="en-US" sz="1400" dirty="0">
                <a:solidFill>
                  <a:schemeClr val="tx2"/>
                </a:solidFill>
                <a:latin typeface="Arial" panose="020B0604020202020204" pitchFamily="34" charset="0"/>
                <a:cs typeface="Arial" panose="020B0604020202020204" pitchFamily="34" charset="0"/>
              </a:rPr>
              <a:t>) supervises healthcare professionals and medical facilities both in private and public sector.</a:t>
            </a:r>
            <a:endParaRPr lang="fr-BE" sz="1400" dirty="0">
              <a:solidFill>
                <a:schemeClr val="tx2"/>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5"/>
          <a:stretch>
            <a:fillRect/>
          </a:stretch>
        </p:blipFill>
        <p:spPr>
          <a:xfrm>
            <a:off x="844011" y="4706726"/>
            <a:ext cx="586290" cy="460656"/>
          </a:xfrm>
          <a:prstGeom prst="rect">
            <a:avLst/>
          </a:prstGeom>
        </p:spPr>
      </p:pic>
      <p:sp>
        <p:nvSpPr>
          <p:cNvPr id="15" name="Rectangle 14"/>
          <p:cNvSpPr/>
          <p:nvPr/>
        </p:nvSpPr>
        <p:spPr>
          <a:xfrm>
            <a:off x="1575800" y="5565636"/>
            <a:ext cx="10304015" cy="738664"/>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As professional chambers we do not have the power to sanction a dental chain, just over the professional or over the “professional services firm”, and these chains are not declared as professional services firm. Just </a:t>
            </a:r>
            <a:r>
              <a:rPr lang="en-US" sz="1400" dirty="0" smtClean="0">
                <a:solidFill>
                  <a:schemeClr val="tx2"/>
                </a:solidFill>
                <a:latin typeface="Arial" panose="020B0604020202020204" pitchFamily="34" charset="0"/>
                <a:cs typeface="Arial" panose="020B0604020202020204" pitchFamily="34" charset="0"/>
              </a:rPr>
              <a:t>the </a:t>
            </a:r>
            <a:r>
              <a:rPr lang="en-US" sz="1400" dirty="0">
                <a:solidFill>
                  <a:schemeClr val="tx2"/>
                </a:solidFill>
                <a:latin typeface="Arial" panose="020B0604020202020204" pitchFamily="34" charset="0"/>
                <a:cs typeface="Arial" panose="020B0604020202020204" pitchFamily="34" charset="0"/>
              </a:rPr>
              <a:t>control of the Administration : Ministry of health and the territorial Health Council.</a:t>
            </a:r>
            <a:endParaRPr lang="fr-BE" sz="1400" dirty="0">
              <a:solidFill>
                <a:schemeClr val="tx2"/>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6"/>
          <a:stretch>
            <a:fillRect/>
          </a:stretch>
        </p:blipFill>
        <p:spPr>
          <a:xfrm>
            <a:off x="860665" y="5595097"/>
            <a:ext cx="552982" cy="483859"/>
          </a:xfrm>
          <a:prstGeom prst="rect">
            <a:avLst/>
          </a:prstGeom>
        </p:spPr>
      </p:pic>
      <p:sp>
        <p:nvSpPr>
          <p:cNvPr id="22" name="Rectangle 21"/>
          <p:cNvSpPr/>
          <p:nvPr/>
        </p:nvSpPr>
        <p:spPr>
          <a:xfrm>
            <a:off x="1575800" y="2959389"/>
            <a:ext cx="10112401" cy="738664"/>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No - as far as the first question As regards the second question, only over the medical director, who is an employee of the ownership and has only responsibilities (civil and criminal liability) but not the right to decide how to spend the budget of the office.</a:t>
            </a:r>
            <a:endParaRPr lang="fr-BE" sz="1400" dirty="0">
              <a:solidFill>
                <a:schemeClr val="tx2"/>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7"/>
          <a:stretch>
            <a:fillRect/>
          </a:stretch>
        </p:blipFill>
        <p:spPr>
          <a:xfrm>
            <a:off x="867207" y="2953953"/>
            <a:ext cx="496344" cy="467487"/>
          </a:xfrm>
          <a:prstGeom prst="rect">
            <a:avLst/>
          </a:prstGeom>
        </p:spPr>
      </p:pic>
      <p:sp>
        <p:nvSpPr>
          <p:cNvPr id="19" name="Rectangle 18"/>
          <p:cNvSpPr/>
          <p:nvPr/>
        </p:nvSpPr>
        <p:spPr>
          <a:xfrm>
            <a:off x="1550710" y="6452668"/>
            <a:ext cx="10000684" cy="307777"/>
          </a:xfrm>
          <a:prstGeom prst="rect">
            <a:avLst/>
          </a:prstGeom>
          <a:solidFill>
            <a:schemeClr val="bg1"/>
          </a:solidFill>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 association is the dentists’ representative, and fines and/or other sanctions a vested with the Supervisory Authorities</a:t>
            </a:r>
            <a:endParaRPr lang="fr-BE" sz="1400" dirty="0">
              <a:solidFill>
                <a:schemeClr val="tx2"/>
              </a:solidFill>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8"/>
          <a:stretch>
            <a:fillRect/>
          </a:stretch>
        </p:blipFill>
        <p:spPr>
          <a:xfrm>
            <a:off x="823575" y="6397029"/>
            <a:ext cx="576983" cy="446697"/>
          </a:xfrm>
          <a:prstGeom prst="rect">
            <a:avLst/>
          </a:prstGeom>
          <a:solidFill>
            <a:schemeClr val="bg1"/>
          </a:solidFill>
        </p:spPr>
      </p:pic>
    </p:spTree>
    <p:extLst>
      <p:ext uri="{BB962C8B-B14F-4D97-AF65-F5344CB8AC3E}">
        <p14:creationId xmlns:p14="http://schemas.microsoft.com/office/powerpoint/2010/main" val="2977453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1111144" cy="590839"/>
          </a:xfrm>
        </p:spPr>
        <p:txBody>
          <a:bodyPr>
            <a:noAutofit/>
          </a:bodyPr>
          <a:lstStyle/>
          <a:p>
            <a:r>
              <a:rPr lang="en-US" sz="3200" b="1" dirty="0" smtClean="0">
                <a:solidFill>
                  <a:schemeClr val="tx2"/>
                </a:solidFill>
              </a:rPr>
              <a:t>ROLE OF DENTAL ASSOCIATIONS/CHAMBERS - CTND</a:t>
            </a:r>
            <a:endParaRPr lang="fr-BE" sz="3200" b="1" dirty="0">
              <a:solidFill>
                <a:schemeClr val="tx2"/>
              </a:solidFill>
            </a:endParaRPr>
          </a:p>
        </p:txBody>
      </p:sp>
      <p:sp>
        <p:nvSpPr>
          <p:cNvPr id="2" name="Rectangle 1"/>
          <p:cNvSpPr/>
          <p:nvPr/>
        </p:nvSpPr>
        <p:spPr>
          <a:xfrm>
            <a:off x="838200" y="1186467"/>
            <a:ext cx="10667260" cy="923330"/>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Do dental associations/chambers or regulatory bodies have the power to impose disciplinary sanctions to the corporate ownership or dental chains for unethical behavior? Do they have any other kind of control over the activity of these corporates/companies or dental chains?</a:t>
            </a:r>
            <a:endParaRPr lang="fr-BE" b="1"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1608864" y="6367147"/>
            <a:ext cx="850251" cy="307777"/>
          </a:xfrm>
          <a:prstGeom prst="rect">
            <a:avLst/>
          </a:prstGeom>
        </p:spPr>
        <p:txBody>
          <a:bodyPr wrap="square">
            <a:spAutoFit/>
          </a:bodyPr>
          <a:lstStyle/>
          <a:p>
            <a:r>
              <a:rPr lang="fr-BE" sz="1400" dirty="0" smtClean="0">
                <a:solidFill>
                  <a:schemeClr val="tx2"/>
                </a:solidFill>
                <a:latin typeface="Arial" panose="020B0604020202020204" pitchFamily="34" charset="0"/>
                <a:cs typeface="Arial" panose="020B0604020202020204" pitchFamily="34" charset="0"/>
              </a:rPr>
              <a:t>No</a:t>
            </a:r>
            <a:endParaRPr lang="fr-BE" sz="1400" dirty="0">
              <a:solidFill>
                <a:schemeClr val="tx2"/>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643880" y="6268440"/>
            <a:ext cx="472483" cy="442137"/>
          </a:xfrm>
          <a:prstGeom prst="rect">
            <a:avLst/>
          </a:prstGeom>
        </p:spPr>
      </p:pic>
      <p:pic>
        <p:nvPicPr>
          <p:cNvPr id="12" name="Picture 11"/>
          <p:cNvPicPr>
            <a:picLocks noChangeAspect="1"/>
          </p:cNvPicPr>
          <p:nvPr/>
        </p:nvPicPr>
        <p:blipFill>
          <a:blip r:embed="rId4"/>
          <a:stretch>
            <a:fillRect/>
          </a:stretch>
        </p:blipFill>
        <p:spPr>
          <a:xfrm>
            <a:off x="918955" y="6289101"/>
            <a:ext cx="476857" cy="416870"/>
          </a:xfrm>
          <a:prstGeom prst="rect">
            <a:avLst/>
          </a:prstGeom>
        </p:spPr>
      </p:pic>
      <p:sp>
        <p:nvSpPr>
          <p:cNvPr id="20" name="Rectangle 19"/>
          <p:cNvSpPr/>
          <p:nvPr/>
        </p:nvSpPr>
        <p:spPr>
          <a:xfrm>
            <a:off x="1613024" y="2207121"/>
            <a:ext cx="10412329" cy="738664"/>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 regulatory Body of dental practice (</a:t>
            </a:r>
            <a:r>
              <a:rPr lang="en-US" sz="1400" dirty="0" err="1">
                <a:solidFill>
                  <a:schemeClr val="tx2"/>
                </a:solidFill>
                <a:latin typeface="Arial" panose="020B0604020202020204" pitchFamily="34" charset="0"/>
                <a:cs typeface="Arial" panose="020B0604020202020204" pitchFamily="34" charset="0"/>
              </a:rPr>
              <a:t>Conseil</a:t>
            </a:r>
            <a:r>
              <a:rPr lang="en-US" sz="1400" dirty="0">
                <a:solidFill>
                  <a:schemeClr val="tx2"/>
                </a:solidFill>
                <a:latin typeface="Arial" panose="020B0604020202020204" pitchFamily="34" charset="0"/>
                <a:cs typeface="Arial" panose="020B0604020202020204" pitchFamily="34" charset="0"/>
              </a:rPr>
              <a:t> de </a:t>
            </a:r>
            <a:r>
              <a:rPr lang="en-US" sz="1400" dirty="0" err="1">
                <a:solidFill>
                  <a:schemeClr val="tx2"/>
                </a:solidFill>
                <a:latin typeface="Arial" panose="020B0604020202020204" pitchFamily="34" charset="0"/>
                <a:cs typeface="Arial" panose="020B0604020202020204" pitchFamily="34" charset="0"/>
              </a:rPr>
              <a:t>l'Ordre</a:t>
            </a:r>
            <a:r>
              <a:rPr lang="en-US" sz="1400" dirty="0">
                <a:solidFill>
                  <a:schemeClr val="tx2"/>
                </a:solidFill>
                <a:latin typeface="Arial" panose="020B0604020202020204" pitchFamily="34" charset="0"/>
                <a:cs typeface="Arial" panose="020B0604020202020204" pitchFamily="34" charset="0"/>
              </a:rPr>
              <a:t>) isn't empowered to impose sanctions to non-dentists. So, the association director, when he's a non-dentist (which is usually the case) can't be worried when any ethical misbehavior is committed in the practices he runs.</a:t>
            </a:r>
            <a:endParaRPr lang="fr-BE" sz="1400" dirty="0">
              <a:solidFill>
                <a:schemeClr val="tx2"/>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5"/>
          <a:stretch>
            <a:fillRect/>
          </a:stretch>
        </p:blipFill>
        <p:spPr>
          <a:xfrm>
            <a:off x="925441" y="2192733"/>
            <a:ext cx="497881" cy="456003"/>
          </a:xfrm>
          <a:prstGeom prst="rect">
            <a:avLst/>
          </a:prstGeom>
        </p:spPr>
      </p:pic>
      <p:pic>
        <p:nvPicPr>
          <p:cNvPr id="6" name="Picture 5"/>
          <p:cNvPicPr>
            <a:picLocks noChangeAspect="1"/>
          </p:cNvPicPr>
          <p:nvPr/>
        </p:nvPicPr>
        <p:blipFill>
          <a:blip r:embed="rId6"/>
          <a:stretch>
            <a:fillRect/>
          </a:stretch>
        </p:blipFill>
        <p:spPr>
          <a:xfrm>
            <a:off x="1239957" y="6329415"/>
            <a:ext cx="370771" cy="352464"/>
          </a:xfrm>
          <a:prstGeom prst="ellipse">
            <a:avLst/>
          </a:prstGeom>
        </p:spPr>
      </p:pic>
      <p:sp>
        <p:nvSpPr>
          <p:cNvPr id="10" name="Rectangle 9"/>
          <p:cNvSpPr/>
          <p:nvPr/>
        </p:nvSpPr>
        <p:spPr>
          <a:xfrm>
            <a:off x="1622620" y="2997257"/>
            <a:ext cx="10402734" cy="783869"/>
          </a:xfrm>
          <a:prstGeom prst="rect">
            <a:avLst/>
          </a:prstGeom>
        </p:spPr>
        <p:txBody>
          <a:bodyPr wrap="square">
            <a:spAutoFit/>
          </a:bodyPr>
          <a:lstStyle/>
          <a:p>
            <a:pPr>
              <a:lnSpc>
                <a:spcPct val="107000"/>
              </a:lnSpc>
              <a:spcAft>
                <a:spcPts val="0"/>
              </a:spcAft>
            </a:pPr>
            <a:r>
              <a:rPr lang="en-GB" sz="1400" dirty="0">
                <a:solidFill>
                  <a:schemeClr val="tx2"/>
                </a:solidFill>
                <a:latin typeface="Arial" panose="020B0604020202020204" pitchFamily="34" charset="0"/>
                <a:ea typeface="Calibri" panose="020F0502020204030204" pitchFamily="34" charset="0"/>
                <a:cs typeface="Arial" panose="020B0604020202020204" pitchFamily="34" charset="0"/>
              </a:rPr>
              <a:t>The regulatory body, the General Dental Council, is able to bring fitness to practise proceedings against dentists and DCPs who are directors of corporates.  The General Dental Council has the power to register corporate providers but it does not exercise that power</a:t>
            </a:r>
            <a:r>
              <a:rPr lang="en-GB" sz="1400" dirty="0" smtClean="0">
                <a:solidFill>
                  <a:schemeClr val="tx2"/>
                </a:solidFill>
                <a:latin typeface="Arial" panose="020B0604020202020204" pitchFamily="34" charset="0"/>
                <a:ea typeface="Calibri" panose="020F0502020204030204" pitchFamily="34" charset="0"/>
                <a:cs typeface="Arial" panose="020B0604020202020204" pitchFamily="34" charset="0"/>
              </a:rPr>
              <a:t>. The </a:t>
            </a:r>
            <a:r>
              <a:rPr lang="en-GB" sz="1400" dirty="0">
                <a:solidFill>
                  <a:schemeClr val="tx2"/>
                </a:solidFill>
                <a:latin typeface="Arial" panose="020B0604020202020204" pitchFamily="34" charset="0"/>
                <a:ea typeface="Calibri" panose="020F0502020204030204" pitchFamily="34" charset="0"/>
                <a:cs typeface="Arial" panose="020B0604020202020204" pitchFamily="34" charset="0"/>
              </a:rPr>
              <a:t>Care Quality Commission regulates the provision of dental services by corporates on an individual practice basis.   </a:t>
            </a:r>
            <a:endParaRPr lang="fr-BE"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4" name="Picture 23"/>
          <p:cNvPicPr>
            <a:picLocks noChangeAspect="1"/>
          </p:cNvPicPr>
          <p:nvPr/>
        </p:nvPicPr>
        <p:blipFill rotWithShape="1">
          <a:blip r:embed="rId7"/>
          <a:srcRect l="7536" r="6963"/>
          <a:stretch/>
        </p:blipFill>
        <p:spPr>
          <a:xfrm>
            <a:off x="966536" y="3005838"/>
            <a:ext cx="434191" cy="462172"/>
          </a:xfrm>
          <a:prstGeom prst="rect">
            <a:avLst/>
          </a:prstGeom>
        </p:spPr>
      </p:pic>
      <p:sp>
        <p:nvSpPr>
          <p:cNvPr id="19" name="Rectangle 18"/>
          <p:cNvSpPr/>
          <p:nvPr/>
        </p:nvSpPr>
        <p:spPr>
          <a:xfrm>
            <a:off x="1622619" y="3899025"/>
            <a:ext cx="10213031" cy="738664"/>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 Norwegian Dental Association (NDA) can only impose sanctions for unethical behavior to the corporate ownership and dental chains if the owners are dentists who also are members of the NDA. Otherwise the NDA has no control over the activity of these corporates/companies or dental chains.</a:t>
            </a:r>
            <a:endParaRPr lang="fr-BE" sz="1400" dirty="0">
              <a:solidFill>
                <a:schemeClr val="tx2"/>
              </a:solidFill>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6536" y="3951600"/>
            <a:ext cx="436193" cy="431854"/>
          </a:xfrm>
          <a:prstGeom prst="flowChartConnector">
            <a:avLst/>
          </a:prstGeom>
        </p:spPr>
      </p:pic>
      <p:sp>
        <p:nvSpPr>
          <p:cNvPr id="26" name="Rectangle 25"/>
          <p:cNvSpPr/>
          <p:nvPr/>
        </p:nvSpPr>
        <p:spPr>
          <a:xfrm>
            <a:off x="1608864" y="5102623"/>
            <a:ext cx="10109660" cy="523220"/>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 following measures can be applied only to the members of Lithuanian Dental Chamber: hearing in the court of the </a:t>
            </a:r>
            <a:r>
              <a:rPr lang="en-US" sz="1400" dirty="0" err="1">
                <a:solidFill>
                  <a:schemeClr val="tx2"/>
                </a:solidFill>
                <a:latin typeface="Arial" panose="020B0604020202020204" pitchFamily="34" charset="0"/>
                <a:cs typeface="Arial" panose="020B0604020202020204" pitchFamily="34" charset="0"/>
              </a:rPr>
              <a:t>honour</a:t>
            </a:r>
            <a:r>
              <a:rPr lang="en-US" sz="1400" dirty="0">
                <a:solidFill>
                  <a:schemeClr val="tx2"/>
                </a:solidFill>
                <a:latin typeface="Arial" panose="020B0604020202020204" pitchFamily="34" charset="0"/>
                <a:cs typeface="Arial" panose="020B0604020202020204" pitchFamily="34" charset="0"/>
              </a:rPr>
              <a:t>. The verification of the licensed activity is carried out in the case of complaint.</a:t>
            </a:r>
            <a:endParaRPr lang="fr-BE" sz="1400" dirty="0">
              <a:solidFill>
                <a:schemeClr val="tx2"/>
              </a:solidFill>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9"/>
          <a:stretch>
            <a:fillRect/>
          </a:stretch>
        </p:blipFill>
        <p:spPr>
          <a:xfrm>
            <a:off x="953447" y="5178495"/>
            <a:ext cx="442365" cy="431576"/>
          </a:xfrm>
          <a:prstGeom prst="rect">
            <a:avLst/>
          </a:prstGeom>
        </p:spPr>
      </p:pic>
      <p:sp>
        <p:nvSpPr>
          <p:cNvPr id="28" name="Rectangle 27"/>
          <p:cNvSpPr/>
          <p:nvPr/>
        </p:nvSpPr>
        <p:spPr>
          <a:xfrm>
            <a:off x="1608864" y="4701812"/>
            <a:ext cx="6096000" cy="307777"/>
          </a:xfrm>
          <a:prstGeom prst="rect">
            <a:avLst/>
          </a:prstGeom>
        </p:spPr>
        <p:txBody>
          <a:bodyPr>
            <a:spAutoFit/>
          </a:bodyPr>
          <a:lstStyle/>
          <a:p>
            <a:r>
              <a:rPr lang="en-US" sz="1400" dirty="0" smtClean="0">
                <a:solidFill>
                  <a:schemeClr val="tx2"/>
                </a:solidFill>
                <a:latin typeface="Arial" panose="020B0604020202020204" pitchFamily="34" charset="0"/>
                <a:cs typeface="Arial" panose="020B0604020202020204" pitchFamily="34" charset="0"/>
              </a:rPr>
              <a:t>There </a:t>
            </a:r>
            <a:r>
              <a:rPr lang="en-US" sz="1400" dirty="0">
                <a:solidFill>
                  <a:schemeClr val="tx2"/>
                </a:solidFill>
                <a:latin typeface="Arial" panose="020B0604020202020204" pitchFamily="34" charset="0"/>
                <a:cs typeface="Arial" panose="020B0604020202020204" pitchFamily="34" charset="0"/>
              </a:rPr>
              <a:t>is no different control, the same a for normal dentist or dental clinics</a:t>
            </a:r>
            <a:endParaRPr lang="fr-BE" sz="1400" dirty="0">
              <a:solidFill>
                <a:schemeClr val="tx2"/>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10"/>
          <a:stretch>
            <a:fillRect/>
          </a:stretch>
        </p:blipFill>
        <p:spPr>
          <a:xfrm>
            <a:off x="918955" y="4558659"/>
            <a:ext cx="551305" cy="496780"/>
          </a:xfrm>
          <a:prstGeom prst="rect">
            <a:avLst/>
          </a:prstGeom>
        </p:spPr>
      </p:pic>
      <p:sp>
        <p:nvSpPr>
          <p:cNvPr id="3" name="Rectangle 2"/>
          <p:cNvSpPr/>
          <p:nvPr/>
        </p:nvSpPr>
        <p:spPr>
          <a:xfrm>
            <a:off x="1622619" y="5734885"/>
            <a:ext cx="10226786" cy="523220"/>
          </a:xfrm>
          <a:prstGeom prst="rect">
            <a:avLst/>
          </a:prstGeom>
        </p:spPr>
        <p:txBody>
          <a:bodyPr wrap="square">
            <a:spAutoFit/>
          </a:bodyPr>
          <a:lstStyle/>
          <a:p>
            <a:r>
              <a:rPr lang="en-GB" sz="1400" dirty="0" smtClean="0">
                <a:solidFill>
                  <a:schemeClr val="tx2"/>
                </a:solidFill>
                <a:latin typeface="Arial" panose="020B0604020202020204" pitchFamily="34" charset="0"/>
                <a:cs typeface="Arial" panose="020B0604020202020204" pitchFamily="34" charset="0"/>
              </a:rPr>
              <a:t>Since we do not have dental chains we do not know the power we have but we do know that a licence to own a dental practice is given to a dentist and the dentist is regulated by the medical council </a:t>
            </a:r>
            <a:endParaRPr lang="en-GB" sz="1400" dirty="0">
              <a:solidFill>
                <a:schemeClr val="tx2"/>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1"/>
          <a:stretch>
            <a:fillRect/>
          </a:stretch>
        </p:blipFill>
        <p:spPr>
          <a:xfrm>
            <a:off x="912729" y="5725952"/>
            <a:ext cx="520384" cy="479455"/>
          </a:xfrm>
          <a:prstGeom prst="rect">
            <a:avLst/>
          </a:prstGeom>
        </p:spPr>
      </p:pic>
    </p:spTree>
    <p:extLst>
      <p:ext uri="{BB962C8B-B14F-4D97-AF65-F5344CB8AC3E}">
        <p14:creationId xmlns:p14="http://schemas.microsoft.com/office/powerpoint/2010/main" val="3354363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1111144" cy="590839"/>
          </a:xfrm>
        </p:spPr>
        <p:txBody>
          <a:bodyPr>
            <a:noAutofit/>
          </a:bodyPr>
          <a:lstStyle/>
          <a:p>
            <a:r>
              <a:rPr lang="en-US" sz="3200" b="1" dirty="0" smtClean="0">
                <a:solidFill>
                  <a:schemeClr val="tx2"/>
                </a:solidFill>
              </a:rPr>
              <a:t>ADDITIONAL COMMENTS</a:t>
            </a:r>
            <a:endParaRPr lang="fr-BE" sz="3200" b="1" dirty="0">
              <a:solidFill>
                <a:schemeClr val="tx2"/>
              </a:solidFill>
            </a:endParaRPr>
          </a:p>
        </p:txBody>
      </p:sp>
      <p:sp>
        <p:nvSpPr>
          <p:cNvPr id="6" name="Rectangle 5"/>
          <p:cNvSpPr/>
          <p:nvPr/>
        </p:nvSpPr>
        <p:spPr>
          <a:xfrm>
            <a:off x="1692926" y="2922324"/>
            <a:ext cx="4571573" cy="338554"/>
          </a:xfrm>
          <a:prstGeom prst="rect">
            <a:avLst/>
          </a:prstGeom>
        </p:spPr>
        <p:txBody>
          <a:bodyPr wrap="none">
            <a:spAutoFit/>
          </a:bodyPr>
          <a:lstStyle/>
          <a:p>
            <a:r>
              <a:rPr lang="en-US" sz="1600" dirty="0" smtClean="0">
                <a:solidFill>
                  <a:schemeClr val="tx2"/>
                </a:solidFill>
                <a:latin typeface="Arial" panose="020B0604020202020204" pitchFamily="34" charset="0"/>
                <a:cs typeface="Arial" panose="020B0604020202020204" pitchFamily="34" charset="0"/>
              </a:rPr>
              <a:t>We </a:t>
            </a:r>
            <a:r>
              <a:rPr lang="en-US" sz="1600" dirty="0">
                <a:solidFill>
                  <a:schemeClr val="tx2"/>
                </a:solidFill>
                <a:latin typeface="Arial" panose="020B0604020202020204" pitchFamily="34" charset="0"/>
                <a:cs typeface="Arial" panose="020B0604020202020204" pitchFamily="34" charset="0"/>
              </a:rPr>
              <a:t>have an increasing number of dental </a:t>
            </a:r>
            <a:r>
              <a:rPr lang="en-US" sz="1600" dirty="0" smtClean="0">
                <a:solidFill>
                  <a:schemeClr val="tx2"/>
                </a:solidFill>
                <a:latin typeface="Arial" panose="020B0604020202020204" pitchFamily="34" charset="0"/>
                <a:cs typeface="Arial" panose="020B0604020202020204" pitchFamily="34" charset="0"/>
              </a:rPr>
              <a:t>chains.</a:t>
            </a:r>
            <a:endParaRPr lang="fr-BE" sz="1600" dirty="0">
              <a:solidFill>
                <a:schemeClr val="tx2"/>
              </a:solidFill>
              <a:latin typeface="Arial" panose="020B0604020202020204" pitchFamily="34" charset="0"/>
              <a:cs typeface="Arial" panose="020B0604020202020204" pitchFamily="34" charset="0"/>
            </a:endParaRPr>
          </a:p>
        </p:txBody>
      </p:sp>
      <p:sp>
        <p:nvSpPr>
          <p:cNvPr id="7" name="Rectangle 6"/>
          <p:cNvSpPr/>
          <p:nvPr/>
        </p:nvSpPr>
        <p:spPr>
          <a:xfrm>
            <a:off x="1692927" y="3633120"/>
            <a:ext cx="9803655" cy="1077218"/>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We believe that the current scenario in Portugal turns the dentist the weaker part of the chain, under the </a:t>
            </a:r>
            <a:r>
              <a:rPr lang="en-US" sz="1600" dirty="0" smtClean="0">
                <a:solidFill>
                  <a:schemeClr val="tx2"/>
                </a:solidFill>
                <a:latin typeface="Arial" panose="020B0604020202020204" pitchFamily="34" charset="0"/>
                <a:cs typeface="Arial" panose="020B0604020202020204" pitchFamily="34" charset="0"/>
              </a:rPr>
              <a:t>present </a:t>
            </a:r>
            <a:r>
              <a:rPr lang="en-US" sz="1600" dirty="0">
                <a:solidFill>
                  <a:schemeClr val="tx2"/>
                </a:solidFill>
                <a:latin typeface="Arial" panose="020B0604020202020204" pitchFamily="34" charset="0"/>
                <a:cs typeface="Arial" panose="020B0604020202020204" pitchFamily="34" charset="0"/>
              </a:rPr>
              <a:t>free and deregulated competition rules. We congratulate CED for the </a:t>
            </a:r>
            <a:r>
              <a:rPr lang="en-US" sz="1600" dirty="0" smtClean="0">
                <a:solidFill>
                  <a:schemeClr val="tx2"/>
                </a:solidFill>
                <a:latin typeface="Arial" panose="020B0604020202020204" pitchFamily="34" charset="0"/>
                <a:cs typeface="Arial" panose="020B0604020202020204" pitchFamily="34" charset="0"/>
              </a:rPr>
              <a:t>initiative </a:t>
            </a:r>
            <a:r>
              <a:rPr lang="en-US" sz="1600" dirty="0">
                <a:solidFill>
                  <a:schemeClr val="tx2"/>
                </a:solidFill>
                <a:latin typeface="Arial" panose="020B0604020202020204" pitchFamily="34" charset="0"/>
                <a:cs typeface="Arial" panose="020B0604020202020204" pitchFamily="34" charset="0"/>
              </a:rPr>
              <a:t>that we have been asking for many years now. This very same rules imposed by EU institutions </a:t>
            </a:r>
            <a:r>
              <a:rPr lang="en-US" sz="1600" dirty="0" err="1">
                <a:solidFill>
                  <a:schemeClr val="tx2"/>
                </a:solidFill>
                <a:latin typeface="Arial" panose="020B0604020202020204" pitchFamily="34" charset="0"/>
                <a:cs typeface="Arial" panose="020B0604020202020204" pitchFamily="34" charset="0"/>
              </a:rPr>
              <a:t>eg</a:t>
            </a:r>
            <a:r>
              <a:rPr lang="en-US" sz="1600" dirty="0">
                <a:solidFill>
                  <a:schemeClr val="tx2"/>
                </a:solidFill>
                <a:latin typeface="Arial" panose="020B0604020202020204" pitchFamily="34" charset="0"/>
                <a:cs typeface="Arial" panose="020B0604020202020204" pitchFamily="34" charset="0"/>
              </a:rPr>
              <a:t> European Commission are not applicable </a:t>
            </a:r>
            <a:r>
              <a:rPr lang="en-US" sz="1600" dirty="0" smtClean="0">
                <a:solidFill>
                  <a:schemeClr val="tx2"/>
                </a:solidFill>
                <a:latin typeface="Arial" panose="020B0604020202020204" pitchFamily="34" charset="0"/>
                <a:cs typeface="Arial" panose="020B0604020202020204" pitchFamily="34" charset="0"/>
              </a:rPr>
              <a:t>in </a:t>
            </a:r>
            <a:r>
              <a:rPr lang="en-US" sz="1600" dirty="0">
                <a:solidFill>
                  <a:schemeClr val="tx2"/>
                </a:solidFill>
                <a:latin typeface="Arial" panose="020B0604020202020204" pitchFamily="34" charset="0"/>
                <a:cs typeface="Arial" panose="020B0604020202020204" pitchFamily="34" charset="0"/>
              </a:rPr>
              <a:t>many other countries within the EU. Harmonization would be a great most value.</a:t>
            </a:r>
            <a:endParaRPr lang="fr-BE" sz="1600" dirty="0">
              <a:solidFill>
                <a:schemeClr val="tx2"/>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812577" y="3709355"/>
            <a:ext cx="723520" cy="703422"/>
          </a:xfrm>
          <a:prstGeom prst="rect">
            <a:avLst/>
          </a:prstGeom>
        </p:spPr>
      </p:pic>
      <p:sp>
        <p:nvSpPr>
          <p:cNvPr id="9" name="Rectangle 8"/>
          <p:cNvSpPr/>
          <p:nvPr/>
        </p:nvSpPr>
        <p:spPr>
          <a:xfrm>
            <a:off x="1692926" y="5075179"/>
            <a:ext cx="9883555" cy="584775"/>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The </a:t>
            </a:r>
            <a:r>
              <a:rPr lang="en-US" sz="1600" dirty="0" smtClean="0">
                <a:solidFill>
                  <a:schemeClr val="tx2"/>
                </a:solidFill>
                <a:latin typeface="Arial" panose="020B0604020202020204" pitchFamily="34" charset="0"/>
                <a:cs typeface="Arial" panose="020B0604020202020204" pitchFamily="34" charset="0"/>
              </a:rPr>
              <a:t>problem is </a:t>
            </a:r>
            <a:r>
              <a:rPr lang="en-US" sz="1600" dirty="0">
                <a:solidFill>
                  <a:schemeClr val="tx2"/>
                </a:solidFill>
                <a:latin typeface="Arial" panose="020B0604020202020204" pitchFamily="34" charset="0"/>
                <a:cs typeface="Arial" panose="020B0604020202020204" pitchFamily="34" charset="0"/>
              </a:rPr>
              <a:t>that the new dentists </a:t>
            </a:r>
            <a:r>
              <a:rPr lang="en-US" sz="1600" dirty="0" smtClean="0">
                <a:solidFill>
                  <a:schemeClr val="tx2"/>
                </a:solidFill>
                <a:latin typeface="Arial" panose="020B0604020202020204" pitchFamily="34" charset="0"/>
                <a:cs typeface="Arial" panose="020B0604020202020204" pitchFamily="34" charset="0"/>
              </a:rPr>
              <a:t>want </a:t>
            </a:r>
            <a:r>
              <a:rPr lang="en-US" sz="1600" dirty="0">
                <a:solidFill>
                  <a:schemeClr val="tx2"/>
                </a:solidFill>
                <a:latin typeface="Arial" panose="020B0604020202020204" pitchFamily="34" charset="0"/>
                <a:cs typeface="Arial" panose="020B0604020202020204" pitchFamily="34" charset="0"/>
              </a:rPr>
              <a:t>to work part-time</a:t>
            </a:r>
            <a:r>
              <a:rPr lang="en-US" sz="1600" dirty="0" smtClean="0">
                <a:solidFill>
                  <a:schemeClr val="tx2"/>
                </a:solidFill>
                <a:latin typeface="Arial" panose="020B0604020202020204" pitchFamily="34" charset="0"/>
                <a:cs typeface="Arial" panose="020B0604020202020204" pitchFamily="34" charset="0"/>
              </a:rPr>
              <a:t>. Then </a:t>
            </a:r>
            <a:r>
              <a:rPr lang="en-US" sz="1600" dirty="0">
                <a:solidFill>
                  <a:schemeClr val="tx2"/>
                </a:solidFill>
                <a:latin typeface="Arial" panose="020B0604020202020204" pitchFamily="34" charset="0"/>
                <a:cs typeface="Arial" panose="020B0604020202020204" pitchFamily="34" charset="0"/>
              </a:rPr>
              <a:t>is it impossible to run a practice by your own.</a:t>
            </a:r>
            <a:endParaRPr lang="fr-BE" sz="1600" dirty="0">
              <a:solidFill>
                <a:schemeClr val="tx2"/>
              </a:solidFill>
              <a:latin typeface="Arial" panose="020B0604020202020204" pitchFamily="34" charset="0"/>
              <a:cs typeface="Arial" panose="020B0604020202020204" pitchFamily="34" charset="0"/>
            </a:endParaRPr>
          </a:p>
        </p:txBody>
      </p:sp>
      <p:sp>
        <p:nvSpPr>
          <p:cNvPr id="10" name="Rectangle 9"/>
          <p:cNvSpPr/>
          <p:nvPr/>
        </p:nvSpPr>
        <p:spPr>
          <a:xfrm>
            <a:off x="1692926" y="6024796"/>
            <a:ext cx="9990088" cy="584775"/>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In Italy some cases are reported of money laundering acted by </a:t>
            </a:r>
            <a:r>
              <a:rPr lang="en-US" sz="1600" dirty="0" err="1">
                <a:solidFill>
                  <a:schemeClr val="tx2"/>
                </a:solidFill>
                <a:latin typeface="Arial" panose="020B0604020202020204" pitchFamily="34" charset="0"/>
                <a:cs typeface="Arial" panose="020B0604020202020204" pitchFamily="34" charset="0"/>
              </a:rPr>
              <a:t>N'Drangheta</a:t>
            </a:r>
            <a:r>
              <a:rPr lang="en-US" sz="1600" dirty="0">
                <a:solidFill>
                  <a:schemeClr val="tx2"/>
                </a:solidFill>
                <a:latin typeface="Arial" panose="020B0604020202020204" pitchFamily="34" charset="0"/>
                <a:cs typeface="Arial" panose="020B0604020202020204" pitchFamily="34" charset="0"/>
              </a:rPr>
              <a:t> using dental practices not owned by dentists and under their control as stated by the AIO-</a:t>
            </a:r>
            <a:r>
              <a:rPr lang="en-US" sz="1600" dirty="0" err="1">
                <a:solidFill>
                  <a:schemeClr val="tx2"/>
                </a:solidFill>
                <a:latin typeface="Arial" panose="020B0604020202020204" pitchFamily="34" charset="0"/>
                <a:cs typeface="Arial" panose="020B0604020202020204" pitchFamily="34" charset="0"/>
              </a:rPr>
              <a:t>Eurispes</a:t>
            </a:r>
            <a:r>
              <a:rPr lang="en-US" sz="1600" dirty="0">
                <a:solidFill>
                  <a:schemeClr val="tx2"/>
                </a:solidFill>
                <a:latin typeface="Arial" panose="020B0604020202020204" pitchFamily="34" charset="0"/>
                <a:cs typeface="Arial" panose="020B0604020202020204" pitchFamily="34" charset="0"/>
              </a:rPr>
              <a:t> 2014 </a:t>
            </a:r>
            <a:r>
              <a:rPr lang="en-US" sz="1600" dirty="0" smtClean="0">
                <a:solidFill>
                  <a:schemeClr val="tx2"/>
                </a:solidFill>
                <a:latin typeface="Arial" panose="020B0604020202020204" pitchFamily="34" charset="0"/>
                <a:cs typeface="Arial" panose="020B0604020202020204" pitchFamily="34" charset="0"/>
              </a:rPr>
              <a:t>Report.</a:t>
            </a:r>
            <a:endParaRPr lang="fr-BE" sz="1600" dirty="0">
              <a:solidFill>
                <a:schemeClr val="tx2"/>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stretch>
            <a:fillRect/>
          </a:stretch>
        </p:blipFill>
        <p:spPr>
          <a:xfrm>
            <a:off x="892840" y="6040451"/>
            <a:ext cx="673467" cy="634312"/>
          </a:xfrm>
          <a:prstGeom prst="rect">
            <a:avLst/>
          </a:prstGeom>
        </p:spPr>
      </p:pic>
      <p:pic>
        <p:nvPicPr>
          <p:cNvPr id="12" name="Picture 11"/>
          <p:cNvPicPr>
            <a:picLocks noChangeAspect="1"/>
          </p:cNvPicPr>
          <p:nvPr/>
        </p:nvPicPr>
        <p:blipFill>
          <a:blip r:embed="rId5"/>
          <a:stretch>
            <a:fillRect/>
          </a:stretch>
        </p:blipFill>
        <p:spPr>
          <a:xfrm>
            <a:off x="890454" y="2772925"/>
            <a:ext cx="567766" cy="560757"/>
          </a:xfrm>
          <a:prstGeom prst="ellipse">
            <a:avLst/>
          </a:prstGeom>
        </p:spPr>
      </p:pic>
      <p:pic>
        <p:nvPicPr>
          <p:cNvPr id="13" name="Picture 12"/>
          <p:cNvPicPr>
            <a:picLocks noChangeAspect="1"/>
          </p:cNvPicPr>
          <p:nvPr/>
        </p:nvPicPr>
        <p:blipFill>
          <a:blip r:embed="rId6"/>
          <a:stretch>
            <a:fillRect/>
          </a:stretch>
        </p:blipFill>
        <p:spPr>
          <a:xfrm>
            <a:off x="864463" y="5006417"/>
            <a:ext cx="730219" cy="663226"/>
          </a:xfrm>
          <a:prstGeom prst="rect">
            <a:avLst/>
          </a:prstGeom>
        </p:spPr>
      </p:pic>
      <p:sp>
        <p:nvSpPr>
          <p:cNvPr id="2" name="Rectangle 1"/>
          <p:cNvSpPr/>
          <p:nvPr/>
        </p:nvSpPr>
        <p:spPr>
          <a:xfrm>
            <a:off x="1692926" y="1234043"/>
            <a:ext cx="9626353" cy="1323439"/>
          </a:xfrm>
          <a:prstGeom prst="rect">
            <a:avLst/>
          </a:prstGeom>
        </p:spPr>
        <p:txBody>
          <a:bodyPr wrap="square">
            <a:spAutoFit/>
          </a:bodyPr>
          <a:lstStyle/>
          <a:p>
            <a:r>
              <a:rPr lang="en-US" sz="1600" dirty="0">
                <a:solidFill>
                  <a:schemeClr val="tx2"/>
                </a:solidFill>
                <a:latin typeface="Arial" panose="020B0604020202020204" pitchFamily="34" charset="0"/>
                <a:cs typeface="Arial" panose="020B0604020202020204" pitchFamily="34" charset="0"/>
              </a:rPr>
              <a:t>The chains that are established in Norway have different chain-structures. For instance, not all of them employ the dentists. Instead the corporate who owns the dental chain enter into different types of cooperation with self-employed dentists/owners of dental practices. In some cases, only back office/administrative services are rendered, but in most cases a more complete concept is sold to the owners of the dental practices to integrate them in the chain structure.</a:t>
            </a:r>
            <a:endParaRPr lang="fr-BE" sz="1600" dirty="0">
              <a:solidFill>
                <a:schemeClr val="tx2"/>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0454" y="1322690"/>
            <a:ext cx="567766" cy="562118"/>
          </a:xfrm>
          <a:prstGeom prst="flowChartConnector">
            <a:avLst/>
          </a:prstGeom>
        </p:spPr>
      </p:pic>
    </p:spTree>
    <p:extLst>
      <p:ext uri="{BB962C8B-B14F-4D97-AF65-F5344CB8AC3E}">
        <p14:creationId xmlns:p14="http://schemas.microsoft.com/office/powerpoint/2010/main" val="1960700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1521" y="3901176"/>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3"/>
          <a:srcRect l="12204" t="5249" r="75864" b="74801"/>
          <a:stretch>
            <a:fillRect/>
          </a:stretch>
        </p:blipFill>
        <p:spPr>
          <a:xfrm>
            <a:off x="5419957" y="935103"/>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5989855" y="1169892"/>
            <a:ext cx="3439888" cy="5262979"/>
          </a:xfrm>
          <a:prstGeom prst="rect">
            <a:avLst/>
          </a:prstGeom>
        </p:spPr>
        <p:txBody>
          <a:bodyPr wrap="square">
            <a:spAutoFit/>
          </a:bodyPr>
          <a:lstStyle/>
          <a:p>
            <a:pPr marL="355600" indent="-355600">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Ireland</a:t>
            </a:r>
          </a:p>
          <a:p>
            <a:pPr marL="355600" indent="-355600">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Italy</a:t>
            </a:r>
          </a:p>
          <a:p>
            <a:pPr marL="355600" indent="-35560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Latvia</a:t>
            </a:r>
          </a:p>
          <a:p>
            <a:pPr marL="355600" indent="-35560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Lithuania</a:t>
            </a:r>
            <a:endParaRPr lang="en-US" sz="2400" dirty="0">
              <a:solidFill>
                <a:schemeClr val="tx2"/>
              </a:solidFill>
              <a:latin typeface="Arial" panose="020B0604020202020204" pitchFamily="34" charset="0"/>
              <a:cs typeface="Arial" panose="020B0604020202020204" pitchFamily="34" charset="0"/>
            </a:endParaRPr>
          </a:p>
          <a:p>
            <a:pPr marL="355600" indent="-35560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Malta</a:t>
            </a:r>
          </a:p>
          <a:p>
            <a:pPr marL="355600" indent="-35560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Netherlands</a:t>
            </a:r>
          </a:p>
          <a:p>
            <a:pPr marL="355600" indent="-35560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Norway</a:t>
            </a:r>
            <a:endParaRPr lang="en-US" sz="2400" dirty="0">
              <a:solidFill>
                <a:schemeClr val="tx2"/>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Feedback received from</a:t>
            </a:r>
            <a:endParaRPr lang="fr-BE" sz="3200" b="1" dirty="0">
              <a:solidFill>
                <a:schemeClr val="tx2"/>
              </a:solidFill>
            </a:endParaRPr>
          </a:p>
        </p:txBody>
      </p:sp>
      <p:sp>
        <p:nvSpPr>
          <p:cNvPr id="3" name="TextBox 2"/>
          <p:cNvSpPr txBox="1"/>
          <p:nvPr/>
        </p:nvSpPr>
        <p:spPr>
          <a:xfrm>
            <a:off x="1876890" y="1136405"/>
            <a:ext cx="3032461" cy="5262979"/>
          </a:xfrm>
          <a:prstGeom prst="rect">
            <a:avLst/>
          </a:prstGeom>
          <a:noFill/>
        </p:spPr>
        <p:txBody>
          <a:bodyPr wrap="square" numCol="1" rtlCol="0">
            <a:spAutoFit/>
          </a:bodyPr>
          <a:lstStyle/>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Austria</a:t>
            </a: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Czech Republic</a:t>
            </a: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Denmark</a:t>
            </a: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Estonia</a:t>
            </a: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Finland</a:t>
            </a:r>
            <a:endParaRPr lang="en-US" sz="2400" dirty="0">
              <a:solidFill>
                <a:schemeClr val="tx2"/>
              </a:solidFill>
              <a:latin typeface="Arial" panose="020B0604020202020204" pitchFamily="34" charset="0"/>
              <a:cs typeface="Arial" panose="020B0604020202020204" pitchFamily="34" charset="0"/>
            </a:endParaRP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France</a:t>
            </a:r>
          </a:p>
          <a:p>
            <a:pPr marL="285750" indent="-285750">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Germany</a:t>
            </a:r>
            <a:endParaRPr lang="en-US" sz="2400"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485554" y="1269570"/>
            <a:ext cx="719747" cy="631357"/>
          </a:xfrm>
          <a:prstGeom prst="rect">
            <a:avLst/>
          </a:prstGeom>
        </p:spPr>
      </p:pic>
      <p:pic>
        <p:nvPicPr>
          <p:cNvPr id="6" name="Picture 5"/>
          <p:cNvPicPr>
            <a:picLocks noChangeAspect="1"/>
          </p:cNvPicPr>
          <p:nvPr/>
        </p:nvPicPr>
        <p:blipFill>
          <a:blip r:embed="rId4"/>
          <a:stretch>
            <a:fillRect/>
          </a:stretch>
        </p:blipFill>
        <p:spPr>
          <a:xfrm>
            <a:off x="1485554" y="2776481"/>
            <a:ext cx="782883" cy="606103"/>
          </a:xfrm>
          <a:prstGeom prst="rect">
            <a:avLst/>
          </a:prstGeom>
        </p:spPr>
      </p:pic>
      <p:pic>
        <p:nvPicPr>
          <p:cNvPr id="7" name="Picture 6"/>
          <p:cNvPicPr>
            <a:picLocks noChangeAspect="1"/>
          </p:cNvPicPr>
          <p:nvPr/>
        </p:nvPicPr>
        <p:blipFill>
          <a:blip r:embed="rId5"/>
          <a:stretch>
            <a:fillRect/>
          </a:stretch>
        </p:blipFill>
        <p:spPr>
          <a:xfrm>
            <a:off x="1485554" y="4275791"/>
            <a:ext cx="795511" cy="625044"/>
          </a:xfrm>
          <a:prstGeom prst="rect">
            <a:avLst/>
          </a:prstGeom>
        </p:spPr>
      </p:pic>
      <p:pic>
        <p:nvPicPr>
          <p:cNvPr id="8" name="Picture 7"/>
          <p:cNvPicPr>
            <a:picLocks noChangeAspect="1"/>
          </p:cNvPicPr>
          <p:nvPr/>
        </p:nvPicPr>
        <p:blipFill>
          <a:blip r:embed="rId6"/>
          <a:stretch>
            <a:fillRect/>
          </a:stretch>
        </p:blipFill>
        <p:spPr>
          <a:xfrm>
            <a:off x="1503310" y="4933911"/>
            <a:ext cx="675552" cy="618730"/>
          </a:xfrm>
          <a:prstGeom prst="rect">
            <a:avLst/>
          </a:prstGeom>
        </p:spPr>
      </p:pic>
      <p:pic>
        <p:nvPicPr>
          <p:cNvPr id="9" name="Picture 8"/>
          <p:cNvPicPr>
            <a:picLocks noChangeAspect="1"/>
          </p:cNvPicPr>
          <p:nvPr/>
        </p:nvPicPr>
        <p:blipFill>
          <a:blip r:embed="rId7"/>
          <a:stretch>
            <a:fillRect/>
          </a:stretch>
        </p:blipFill>
        <p:spPr>
          <a:xfrm>
            <a:off x="5706685" y="1327589"/>
            <a:ext cx="681865" cy="612416"/>
          </a:xfrm>
          <a:prstGeom prst="rect">
            <a:avLst/>
          </a:prstGeom>
        </p:spPr>
      </p:pic>
      <p:pic>
        <p:nvPicPr>
          <p:cNvPr id="15" name="Picture 14"/>
          <p:cNvPicPr>
            <a:picLocks noChangeAspect="1"/>
          </p:cNvPicPr>
          <p:nvPr/>
        </p:nvPicPr>
        <p:blipFill>
          <a:blip r:embed="rId8"/>
          <a:stretch>
            <a:fillRect/>
          </a:stretch>
        </p:blipFill>
        <p:spPr>
          <a:xfrm>
            <a:off x="1512188" y="2067937"/>
            <a:ext cx="672275" cy="571820"/>
          </a:xfrm>
          <a:prstGeom prst="rect">
            <a:avLst/>
          </a:prstGeom>
        </p:spPr>
      </p:pic>
      <p:pic>
        <p:nvPicPr>
          <p:cNvPr id="10" name="Picture 9"/>
          <p:cNvPicPr>
            <a:picLocks noChangeAspect="1"/>
          </p:cNvPicPr>
          <p:nvPr/>
        </p:nvPicPr>
        <p:blipFill rotWithShape="1">
          <a:blip r:embed="rId9"/>
          <a:srcRect r="9168"/>
          <a:stretch/>
        </p:blipFill>
        <p:spPr>
          <a:xfrm>
            <a:off x="5694428" y="2780389"/>
            <a:ext cx="711831" cy="645388"/>
          </a:xfrm>
          <a:prstGeom prst="rect">
            <a:avLst/>
          </a:prstGeom>
        </p:spPr>
      </p:pic>
      <p:pic>
        <p:nvPicPr>
          <p:cNvPr id="11" name="Picture 10"/>
          <p:cNvPicPr>
            <a:picLocks noChangeAspect="1"/>
          </p:cNvPicPr>
          <p:nvPr/>
        </p:nvPicPr>
        <p:blipFill>
          <a:blip r:embed="rId10"/>
          <a:stretch>
            <a:fillRect/>
          </a:stretch>
        </p:blipFill>
        <p:spPr>
          <a:xfrm>
            <a:off x="5730890" y="5048250"/>
            <a:ext cx="730219" cy="663226"/>
          </a:xfrm>
          <a:prstGeom prst="rect">
            <a:avLst/>
          </a:prstGeom>
        </p:spPr>
      </p:pic>
      <p:pic>
        <p:nvPicPr>
          <p:cNvPr id="12" name="Picture 11"/>
          <p:cNvPicPr>
            <a:picLocks noChangeAspect="1"/>
          </p:cNvPicPr>
          <p:nvPr/>
        </p:nvPicPr>
        <p:blipFill>
          <a:blip r:embed="rId11"/>
          <a:stretch>
            <a:fillRect/>
          </a:stretch>
        </p:blipFill>
        <p:spPr>
          <a:xfrm>
            <a:off x="8959724" y="1232229"/>
            <a:ext cx="723520" cy="703422"/>
          </a:xfrm>
          <a:prstGeom prst="rect">
            <a:avLst/>
          </a:prstGeom>
        </p:spPr>
      </p:pic>
      <p:pic>
        <p:nvPicPr>
          <p:cNvPr id="2" name="Picture 1"/>
          <p:cNvPicPr>
            <a:picLocks noChangeAspect="1"/>
          </p:cNvPicPr>
          <p:nvPr/>
        </p:nvPicPr>
        <p:blipFill>
          <a:blip r:embed="rId12"/>
          <a:stretch>
            <a:fillRect/>
          </a:stretch>
        </p:blipFill>
        <p:spPr>
          <a:xfrm>
            <a:off x="5706685" y="2066926"/>
            <a:ext cx="673467" cy="634312"/>
          </a:xfrm>
          <a:prstGeom prst="rect">
            <a:avLst/>
          </a:prstGeom>
        </p:spPr>
      </p:pic>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77356" y="5849224"/>
            <a:ext cx="548076" cy="542624"/>
          </a:xfrm>
          <a:prstGeom prst="flowChartConnector">
            <a:avLst/>
          </a:prstGeom>
        </p:spPr>
      </p:pic>
      <p:pic>
        <p:nvPicPr>
          <p:cNvPr id="22" name="Picture 21"/>
          <p:cNvPicPr>
            <a:picLocks noChangeAspect="1"/>
          </p:cNvPicPr>
          <p:nvPr/>
        </p:nvPicPr>
        <p:blipFill>
          <a:blip r:embed="rId14"/>
          <a:stretch>
            <a:fillRect/>
          </a:stretch>
        </p:blipFill>
        <p:spPr>
          <a:xfrm>
            <a:off x="1586777" y="5651804"/>
            <a:ext cx="593064" cy="648417"/>
          </a:xfrm>
          <a:prstGeom prst="rect">
            <a:avLst/>
          </a:prstGeom>
        </p:spPr>
      </p:pic>
      <p:pic>
        <p:nvPicPr>
          <p:cNvPr id="23" name="Picture 22"/>
          <p:cNvPicPr>
            <a:picLocks noChangeAspect="1"/>
          </p:cNvPicPr>
          <p:nvPr/>
        </p:nvPicPr>
        <p:blipFill>
          <a:blip r:embed="rId15"/>
          <a:stretch>
            <a:fillRect/>
          </a:stretch>
        </p:blipFill>
        <p:spPr>
          <a:xfrm>
            <a:off x="1475552" y="3509505"/>
            <a:ext cx="746272" cy="672465"/>
          </a:xfrm>
          <a:prstGeom prst="rect">
            <a:avLst/>
          </a:prstGeom>
        </p:spPr>
      </p:pic>
      <p:pic>
        <p:nvPicPr>
          <p:cNvPr id="24" name="Picture 23"/>
          <p:cNvPicPr>
            <a:picLocks noChangeAspect="1"/>
          </p:cNvPicPr>
          <p:nvPr/>
        </p:nvPicPr>
        <p:blipFill>
          <a:blip r:embed="rId16"/>
          <a:stretch>
            <a:fillRect/>
          </a:stretch>
        </p:blipFill>
        <p:spPr>
          <a:xfrm>
            <a:off x="5718374" y="3459515"/>
            <a:ext cx="700827" cy="683734"/>
          </a:xfrm>
          <a:prstGeom prst="rect">
            <a:avLst/>
          </a:prstGeom>
        </p:spPr>
      </p:pic>
      <p:sp>
        <p:nvSpPr>
          <p:cNvPr id="26" name="Rectangle 25"/>
          <p:cNvSpPr/>
          <p:nvPr/>
        </p:nvSpPr>
        <p:spPr>
          <a:xfrm>
            <a:off x="9155642" y="1136405"/>
            <a:ext cx="2378596" cy="3785652"/>
          </a:xfrm>
          <a:prstGeom prst="rect">
            <a:avLst/>
          </a:prstGeom>
        </p:spPr>
        <p:txBody>
          <a:bodyPr wrap="square">
            <a:spAutoFit/>
          </a:bodyPr>
          <a:lstStyle/>
          <a:p>
            <a:pPr marL="541338" indent="-541338">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Portugal</a:t>
            </a:r>
          </a:p>
          <a:p>
            <a:pPr marL="541338" indent="-541338">
              <a:lnSpc>
                <a:spcPct val="200000"/>
              </a:lnSpc>
              <a:buClr>
                <a:srgbClr val="DA9A1C"/>
              </a:buClr>
              <a:buFont typeface="Wingdings" panose="05000000000000000000" pitchFamily="2" charset="2"/>
              <a:buChar char="Ø"/>
            </a:pPr>
            <a:r>
              <a:rPr lang="en-US" sz="2400" dirty="0" smtClean="0">
                <a:solidFill>
                  <a:schemeClr val="tx2"/>
                </a:solidFill>
                <a:latin typeface="Arial" panose="020B0604020202020204" pitchFamily="34" charset="0"/>
                <a:cs typeface="Arial" panose="020B0604020202020204" pitchFamily="34" charset="0"/>
              </a:rPr>
              <a:t>Spain</a:t>
            </a:r>
            <a:endParaRPr lang="en-US" sz="2400" dirty="0">
              <a:solidFill>
                <a:schemeClr val="tx2"/>
              </a:solidFill>
              <a:latin typeface="Arial" panose="020B0604020202020204" pitchFamily="34" charset="0"/>
              <a:cs typeface="Arial" panose="020B0604020202020204" pitchFamily="34" charset="0"/>
            </a:endParaRPr>
          </a:p>
          <a:p>
            <a:pPr marL="541338" indent="-541338">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Slovakia</a:t>
            </a:r>
          </a:p>
          <a:p>
            <a:pPr marL="541338" indent="-541338">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Switzerland</a:t>
            </a:r>
          </a:p>
          <a:p>
            <a:pPr marL="541338" indent="-541338">
              <a:lnSpc>
                <a:spcPct val="200000"/>
              </a:lnSpc>
              <a:buClr>
                <a:srgbClr val="DA9A1C"/>
              </a:buClr>
              <a:buFont typeface="Wingdings" panose="05000000000000000000" pitchFamily="2" charset="2"/>
              <a:buChar char="Ø"/>
            </a:pPr>
            <a:r>
              <a:rPr lang="en-US" sz="2400" dirty="0">
                <a:solidFill>
                  <a:schemeClr val="tx2"/>
                </a:solidFill>
                <a:latin typeface="Arial" panose="020B0604020202020204" pitchFamily="34" charset="0"/>
                <a:cs typeface="Arial" panose="020B0604020202020204" pitchFamily="34" charset="0"/>
              </a:rPr>
              <a:t>UK</a:t>
            </a:r>
            <a:endParaRPr lang="en-US" sz="2400" dirty="0"/>
          </a:p>
        </p:txBody>
      </p:sp>
      <p:pic>
        <p:nvPicPr>
          <p:cNvPr id="14" name="Picture 13"/>
          <p:cNvPicPr>
            <a:picLocks noChangeAspect="1"/>
          </p:cNvPicPr>
          <p:nvPr/>
        </p:nvPicPr>
        <p:blipFill>
          <a:blip r:embed="rId17"/>
          <a:stretch>
            <a:fillRect/>
          </a:stretch>
        </p:blipFill>
        <p:spPr>
          <a:xfrm>
            <a:off x="8959724" y="2015108"/>
            <a:ext cx="750317" cy="656527"/>
          </a:xfrm>
          <a:prstGeom prst="rect">
            <a:avLst/>
          </a:prstGeom>
        </p:spPr>
      </p:pic>
      <p:pic>
        <p:nvPicPr>
          <p:cNvPr id="13" name="Picture 12"/>
          <p:cNvPicPr>
            <a:picLocks noChangeAspect="1"/>
          </p:cNvPicPr>
          <p:nvPr/>
        </p:nvPicPr>
        <p:blipFill>
          <a:blip r:embed="rId18"/>
          <a:stretch>
            <a:fillRect/>
          </a:stretch>
        </p:blipFill>
        <p:spPr>
          <a:xfrm>
            <a:off x="8987231" y="2813295"/>
            <a:ext cx="743618" cy="636430"/>
          </a:xfrm>
          <a:prstGeom prst="rect">
            <a:avLst/>
          </a:prstGeom>
        </p:spPr>
      </p:pic>
      <p:pic>
        <p:nvPicPr>
          <p:cNvPr id="18" name="Picture 17"/>
          <p:cNvPicPr>
            <a:picLocks noChangeAspect="1"/>
          </p:cNvPicPr>
          <p:nvPr/>
        </p:nvPicPr>
        <p:blipFill>
          <a:blip r:embed="rId19"/>
          <a:stretch>
            <a:fillRect/>
          </a:stretch>
        </p:blipFill>
        <p:spPr>
          <a:xfrm>
            <a:off x="9057595" y="3549923"/>
            <a:ext cx="567766" cy="560757"/>
          </a:xfrm>
          <a:prstGeom prst="ellipse">
            <a:avLst/>
          </a:prstGeom>
        </p:spPr>
      </p:pic>
      <p:pic>
        <p:nvPicPr>
          <p:cNvPr id="19" name="Picture 18"/>
          <p:cNvPicPr>
            <a:picLocks noChangeAspect="1"/>
          </p:cNvPicPr>
          <p:nvPr/>
        </p:nvPicPr>
        <p:blipFill rotWithShape="1">
          <a:blip r:embed="rId20"/>
          <a:srcRect l="7536" r="6963"/>
          <a:stretch/>
        </p:blipFill>
        <p:spPr>
          <a:xfrm>
            <a:off x="9046143" y="4201538"/>
            <a:ext cx="639192" cy="680384"/>
          </a:xfrm>
          <a:prstGeom prst="rect">
            <a:avLst/>
          </a:prstGeom>
        </p:spPr>
      </p:pic>
      <p:pic>
        <p:nvPicPr>
          <p:cNvPr id="17" name="Picture 16"/>
          <p:cNvPicPr>
            <a:picLocks noChangeAspect="1"/>
          </p:cNvPicPr>
          <p:nvPr/>
        </p:nvPicPr>
        <p:blipFill>
          <a:blip r:embed="rId21"/>
          <a:stretch>
            <a:fillRect/>
          </a:stretch>
        </p:blipFill>
        <p:spPr>
          <a:xfrm>
            <a:off x="5669476" y="4204846"/>
            <a:ext cx="791302" cy="729065"/>
          </a:xfrm>
          <a:prstGeom prst="rect">
            <a:avLst/>
          </a:prstGeom>
        </p:spPr>
      </p:pic>
    </p:spTree>
    <p:extLst>
      <p:ext uri="{BB962C8B-B14F-4D97-AF65-F5344CB8AC3E}">
        <p14:creationId xmlns:p14="http://schemas.microsoft.com/office/powerpoint/2010/main" val="2083272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a:t>
            </a:r>
            <a:endParaRPr lang="fr-BE" sz="3200" b="1" dirty="0">
              <a:solidFill>
                <a:schemeClr val="tx2"/>
              </a:solidFill>
            </a:endParaRPr>
          </a:p>
        </p:txBody>
      </p:sp>
      <p:sp>
        <p:nvSpPr>
          <p:cNvPr id="2" name="Rectangle 1"/>
          <p:cNvSpPr/>
          <p:nvPr/>
        </p:nvSpPr>
        <p:spPr>
          <a:xfrm>
            <a:off x="838200" y="1179380"/>
            <a:ext cx="9539796"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W</a:t>
            </a:r>
            <a:r>
              <a:rPr lang="en-US" b="1" dirty="0" smtClean="0">
                <a:solidFill>
                  <a:schemeClr val="tx2"/>
                </a:solidFill>
                <a:latin typeface="Arial" panose="020B0604020202020204" pitchFamily="34" charset="0"/>
                <a:cs typeface="Arial" panose="020B0604020202020204" pitchFamily="34" charset="0"/>
              </a:rPr>
              <a:t>hat </a:t>
            </a:r>
            <a:r>
              <a:rPr lang="en-US" b="1" dirty="0">
                <a:solidFill>
                  <a:schemeClr val="tx2"/>
                </a:solidFill>
                <a:latin typeface="Arial" panose="020B0604020202020204" pitchFamily="34" charset="0"/>
                <a:cs typeface="Arial" panose="020B0604020202020204" pitchFamily="34" charset="0"/>
              </a:rPr>
              <a:t>are the rules regarding the ownership of a dental chain?</a:t>
            </a:r>
            <a:endParaRPr lang="fr-BE" b="1" dirty="0">
              <a:solidFill>
                <a:schemeClr val="tx2"/>
              </a:solidFill>
              <a:latin typeface="Arial" panose="020B0604020202020204" pitchFamily="34" charset="0"/>
              <a:cs typeface="Arial" panose="020B0604020202020204" pitchFamily="34" charset="0"/>
            </a:endParaRPr>
          </a:p>
        </p:txBody>
      </p:sp>
      <p:sp>
        <p:nvSpPr>
          <p:cNvPr id="16" name="Rectangle 15"/>
          <p:cNvSpPr/>
          <p:nvPr/>
        </p:nvSpPr>
        <p:spPr>
          <a:xfrm>
            <a:off x="1684726" y="1645710"/>
            <a:ext cx="9785223" cy="1815882"/>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There is no legal prohibition about that a non-dentist owns a health institution (dental practice). The law does require a dentist to organize and direct the dental clinic. In 2007 </a:t>
            </a:r>
            <a:r>
              <a:rPr lang="en-US" sz="1400" dirty="0" smtClean="0">
                <a:solidFill>
                  <a:schemeClr val="tx2"/>
                </a:solidFill>
                <a:latin typeface="Arial" panose="020B0604020202020204" pitchFamily="34" charset="0"/>
                <a:cs typeface="Arial" panose="020B0604020202020204" pitchFamily="34" charset="0"/>
              </a:rPr>
              <a:t>"</a:t>
            </a:r>
            <a:r>
              <a:rPr lang="en-US" sz="1400" dirty="0">
                <a:solidFill>
                  <a:schemeClr val="tx2"/>
                </a:solidFill>
                <a:latin typeface="Arial" panose="020B0604020202020204" pitchFamily="34" charset="0"/>
                <a:cs typeface="Arial" panose="020B0604020202020204" pitchFamily="34" charset="0"/>
              </a:rPr>
              <a:t>The Professional Services Firm Law (professional companies law</a:t>
            </a:r>
            <a:r>
              <a:rPr lang="en-US" sz="1400" dirty="0" smtClean="0">
                <a:solidFill>
                  <a:schemeClr val="tx2"/>
                </a:solidFill>
                <a:latin typeface="Arial" panose="020B0604020202020204" pitchFamily="34" charset="0"/>
                <a:cs typeface="Arial" panose="020B0604020202020204" pitchFamily="34" charset="0"/>
              </a:rPr>
              <a:t>)“ was approved, which was </a:t>
            </a:r>
            <a:r>
              <a:rPr lang="en-US" sz="1400" dirty="0">
                <a:solidFill>
                  <a:schemeClr val="tx2"/>
                </a:solidFill>
                <a:latin typeface="Arial" panose="020B0604020202020204" pitchFamily="34" charset="0"/>
                <a:cs typeface="Arial" panose="020B0604020202020204" pitchFamily="34" charset="0"/>
              </a:rPr>
              <a:t>a way to regulate this kind professional firms and services run by a professional (lawyer, dentist, architect …). The professional companies can adopt any legal corporate form existing in our legislation. </a:t>
            </a:r>
            <a:r>
              <a:rPr lang="en-US" sz="1400" dirty="0" smtClean="0">
                <a:solidFill>
                  <a:schemeClr val="tx2"/>
                </a:solidFill>
                <a:latin typeface="Arial" panose="020B0604020202020204" pitchFamily="34" charset="0"/>
                <a:cs typeface="Arial" panose="020B0604020202020204" pitchFamily="34" charset="0"/>
              </a:rPr>
              <a:t>This </a:t>
            </a:r>
            <a:r>
              <a:rPr lang="en-US" sz="1400" dirty="0">
                <a:solidFill>
                  <a:schemeClr val="tx2"/>
                </a:solidFill>
                <a:latin typeface="Arial" panose="020B0604020202020204" pitchFamily="34" charset="0"/>
                <a:cs typeface="Arial" panose="020B0604020202020204" pitchFamily="34" charset="0"/>
                <a:hlinkClick r:id="rId3"/>
              </a:rPr>
              <a:t>Law </a:t>
            </a:r>
            <a:r>
              <a:rPr lang="en-US" sz="1400" dirty="0">
                <a:solidFill>
                  <a:schemeClr val="tx2"/>
                </a:solidFill>
                <a:latin typeface="Arial" panose="020B0604020202020204" pitchFamily="34" charset="0"/>
                <a:cs typeface="Arial" panose="020B0604020202020204" pitchFamily="34" charset="0"/>
              </a:rPr>
              <a:t>is also positive because "professional companies" have to be registered in the Spanish professional chambers and are also under the obligation of the ethical code, so in case of misbehave a process can be open for paralyzing the wrong </a:t>
            </a:r>
            <a:r>
              <a:rPr lang="en-US" sz="1400" dirty="0" smtClean="0">
                <a:solidFill>
                  <a:schemeClr val="tx2"/>
                </a:solidFill>
                <a:latin typeface="Arial" panose="020B0604020202020204" pitchFamily="34" charset="0"/>
                <a:cs typeface="Arial" panose="020B0604020202020204" pitchFamily="34" charset="0"/>
              </a:rPr>
              <a:t>acting. </a:t>
            </a:r>
            <a:r>
              <a:rPr lang="en-US" sz="1400" dirty="0">
                <a:solidFill>
                  <a:schemeClr val="tx2"/>
                </a:solidFill>
                <a:latin typeface="Arial" panose="020B0604020202020204" pitchFamily="34" charset="0"/>
                <a:cs typeface="Arial" panose="020B0604020202020204" pitchFamily="34" charset="0"/>
              </a:rPr>
              <a:t>Nevertheless, this legal text has not been so relevant after some jurisprudential interpretation, letting third party outside the professional sector to own a company that provides professional services.</a:t>
            </a:r>
            <a:endParaRPr lang="fr-BE" sz="1400" dirty="0">
              <a:solidFill>
                <a:schemeClr val="tx2"/>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a:stretch>
            <a:fillRect/>
          </a:stretch>
        </p:blipFill>
        <p:spPr>
          <a:xfrm>
            <a:off x="1023098" y="1645710"/>
            <a:ext cx="661628" cy="578924"/>
          </a:xfrm>
          <a:prstGeom prst="rect">
            <a:avLst/>
          </a:prstGeom>
        </p:spPr>
      </p:pic>
      <p:sp>
        <p:nvSpPr>
          <p:cNvPr id="22" name="Rectangle 21"/>
          <p:cNvSpPr/>
          <p:nvPr/>
        </p:nvSpPr>
        <p:spPr>
          <a:xfrm>
            <a:off x="1684726" y="3855109"/>
            <a:ext cx="10318088" cy="1169551"/>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The Dentists Act 1985 prohibits incorporation of dental practices by dentists but as this legislation relates to dentists rather than to dentistry this does not preclude ownership of practices by non-dentists. There is some evidence to suggest that some dentists have incorporated their practices without any sanction by the Dental Council, the regulatory body for the profession. The provisions in the 1985 Act relating to incorporation are expected to be repealed in new legislation expected to be published imminently.</a:t>
            </a:r>
            <a:endParaRPr lang="fr-BE" sz="1400" dirty="0">
              <a:solidFill>
                <a:schemeClr val="tx2"/>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5"/>
          <a:stretch>
            <a:fillRect/>
          </a:stretch>
        </p:blipFill>
        <p:spPr>
          <a:xfrm>
            <a:off x="1057323" y="3900958"/>
            <a:ext cx="601267" cy="540027"/>
          </a:xfrm>
          <a:prstGeom prst="rect">
            <a:avLst/>
          </a:prstGeom>
        </p:spPr>
      </p:pic>
      <p:pic>
        <p:nvPicPr>
          <p:cNvPr id="25" name="Picture 24"/>
          <p:cNvPicPr>
            <a:picLocks noChangeAspect="1"/>
          </p:cNvPicPr>
          <p:nvPr/>
        </p:nvPicPr>
        <p:blipFill>
          <a:blip r:embed="rId4"/>
          <a:stretch>
            <a:fillRect/>
          </a:stretch>
        </p:blipFill>
        <p:spPr>
          <a:xfrm>
            <a:off x="1023098" y="1673109"/>
            <a:ext cx="661628" cy="578924"/>
          </a:xfrm>
          <a:prstGeom prst="rect">
            <a:avLst/>
          </a:prstGeom>
        </p:spPr>
      </p:pic>
      <p:sp>
        <p:nvSpPr>
          <p:cNvPr id="18" name="Rectangle 17"/>
          <p:cNvSpPr/>
          <p:nvPr/>
        </p:nvSpPr>
        <p:spPr>
          <a:xfrm>
            <a:off x="1635928" y="5256640"/>
            <a:ext cx="10287212" cy="954107"/>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To receive public reimbursement the dental office and company must follow a series of rules and regulations, one being that "the decisive influence in the company must rest with a dentist”, as the dentist have the ultimate responsibility for diagnosis, prophylaxis and treatment. The chains can own companies up-stream, but the actual clinic (dental treatment facility and the surrounding legal unit, </a:t>
            </a:r>
            <a:r>
              <a:rPr lang="en-US" sz="1400" dirty="0" smtClean="0">
                <a:solidFill>
                  <a:schemeClr val="tx2"/>
                </a:solidFill>
                <a:latin typeface="Arial" panose="020B0604020202020204" pitchFamily="34" charset="0"/>
                <a:cs typeface="Arial" panose="020B0604020202020204" pitchFamily="34" charset="0"/>
              </a:rPr>
              <a:t>i.e</a:t>
            </a:r>
            <a:r>
              <a:rPr lang="en-US" sz="1400" dirty="0">
                <a:solidFill>
                  <a:schemeClr val="tx2"/>
                </a:solidFill>
                <a:latin typeface="Arial" panose="020B0604020202020204" pitchFamily="34" charset="0"/>
                <a:cs typeface="Arial" panose="020B0604020202020204" pitchFamily="34" charset="0"/>
              </a:rPr>
              <a:t>. "the practice Company") must be legally in the hands of a dentist with no less than 50%</a:t>
            </a:r>
            <a:endParaRPr lang="fr-BE" sz="1400" dirty="0">
              <a:solidFill>
                <a:schemeClr val="tx2"/>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6"/>
          <a:stretch>
            <a:fillRect/>
          </a:stretch>
        </p:blipFill>
        <p:spPr>
          <a:xfrm>
            <a:off x="1023098" y="5255408"/>
            <a:ext cx="687944" cy="532601"/>
          </a:xfrm>
          <a:prstGeom prst="rect">
            <a:avLst/>
          </a:prstGeom>
        </p:spPr>
      </p:pic>
    </p:spTree>
    <p:extLst>
      <p:ext uri="{BB962C8B-B14F-4D97-AF65-F5344CB8AC3E}">
        <p14:creationId xmlns:p14="http://schemas.microsoft.com/office/powerpoint/2010/main" val="3015093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 – CONTINUED</a:t>
            </a:r>
            <a:endParaRPr lang="fr-BE" sz="3200" b="1" dirty="0">
              <a:solidFill>
                <a:schemeClr val="tx2"/>
              </a:solidFill>
            </a:endParaRPr>
          </a:p>
        </p:txBody>
      </p:sp>
      <p:sp>
        <p:nvSpPr>
          <p:cNvPr id="2" name="Rectangle 1"/>
          <p:cNvSpPr/>
          <p:nvPr/>
        </p:nvSpPr>
        <p:spPr>
          <a:xfrm>
            <a:off x="838200" y="1179380"/>
            <a:ext cx="9539796"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W</a:t>
            </a:r>
            <a:r>
              <a:rPr lang="en-US" b="1" dirty="0" smtClean="0">
                <a:solidFill>
                  <a:schemeClr val="tx2"/>
                </a:solidFill>
                <a:latin typeface="Arial" panose="020B0604020202020204" pitchFamily="34" charset="0"/>
                <a:cs typeface="Arial" panose="020B0604020202020204" pitchFamily="34" charset="0"/>
              </a:rPr>
              <a:t>hat </a:t>
            </a:r>
            <a:r>
              <a:rPr lang="en-US" b="1" dirty="0">
                <a:solidFill>
                  <a:schemeClr val="tx2"/>
                </a:solidFill>
                <a:latin typeface="Arial" panose="020B0604020202020204" pitchFamily="34" charset="0"/>
                <a:cs typeface="Arial" panose="020B0604020202020204" pitchFamily="34" charset="0"/>
              </a:rPr>
              <a:t>are the rules regarding the ownership of a dental chain?</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508263" y="1631297"/>
            <a:ext cx="10344224" cy="5262979"/>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In the Federal Republic of Germany dentists are allowed to work in a solo practice or practice partnership in all corporate structures that are admissible to the dental profession if it is guaranteed they practice on their own account, professionally, independently and on the basis of the liberal dental practice (see Sections 16 and 17 of the Rules of Professional Conduct for dentists as well as Section 95 (1) and (1a) of Social Security Code (SGB V) in conjunction with Sections 19ff Licensing Regulations for Statutory Health Insurance Dentists (ZVZ). In most of the chamber sections, pursuant to the enabling act (chamber law for healthcare professions), </a:t>
            </a:r>
            <a:r>
              <a:rPr lang="en-US" sz="1400" dirty="0" err="1">
                <a:solidFill>
                  <a:schemeClr val="tx2"/>
                </a:solidFill>
                <a:latin typeface="Arial" panose="020B0604020202020204" pitchFamily="34" charset="0"/>
                <a:cs typeface="Arial" panose="020B0604020202020204" pitchFamily="34" charset="0"/>
              </a:rPr>
              <a:t>practising</a:t>
            </a:r>
            <a:r>
              <a:rPr lang="en-US" sz="1400" dirty="0">
                <a:solidFill>
                  <a:schemeClr val="tx2"/>
                </a:solidFill>
                <a:latin typeface="Arial" panose="020B0604020202020204" pitchFamily="34" charset="0"/>
                <a:cs typeface="Arial" panose="020B0604020202020204" pitchFamily="34" charset="0"/>
              </a:rPr>
              <a:t> dentistry is not only permitted to individuals or corporates under civil law but also to legal persons established under private law. According to the decision of the German Federal Court of Justice in 1993, ambulant dental services may also be provided by a private limited company (German Federal Court of Justice, judgement of 21 November 1993, file no. I ZR 281/91). Furthermore, pursuant to Section 95 (1a) of Social Security Code, </a:t>
            </a:r>
            <a:r>
              <a:rPr lang="en-US" sz="1400" dirty="0" err="1">
                <a:solidFill>
                  <a:schemeClr val="tx2"/>
                </a:solidFill>
                <a:latin typeface="Arial" panose="020B0604020202020204" pitchFamily="34" charset="0"/>
                <a:cs typeface="Arial" panose="020B0604020202020204" pitchFamily="34" charset="0"/>
              </a:rPr>
              <a:t>licenced</a:t>
            </a:r>
            <a:r>
              <a:rPr lang="en-US" sz="1400" dirty="0">
                <a:solidFill>
                  <a:schemeClr val="tx2"/>
                </a:solidFill>
                <a:latin typeface="Arial" panose="020B0604020202020204" pitchFamily="34" charset="0"/>
                <a:cs typeface="Arial" panose="020B0604020202020204" pitchFamily="34" charset="0"/>
              </a:rPr>
              <a:t> dentists, </a:t>
            </a:r>
            <a:r>
              <a:rPr lang="en-US" sz="1400" dirty="0" err="1">
                <a:solidFill>
                  <a:schemeClr val="tx2"/>
                </a:solidFill>
                <a:latin typeface="Arial" panose="020B0604020202020204" pitchFamily="34" charset="0"/>
                <a:cs typeface="Arial" panose="020B0604020202020204" pitchFamily="34" charset="0"/>
              </a:rPr>
              <a:t>licenced</a:t>
            </a:r>
            <a:r>
              <a:rPr lang="en-US" sz="1400" dirty="0">
                <a:solidFill>
                  <a:schemeClr val="tx2"/>
                </a:solidFill>
                <a:latin typeface="Arial" panose="020B0604020202020204" pitchFamily="34" charset="0"/>
                <a:cs typeface="Arial" panose="020B0604020202020204" pitchFamily="34" charset="0"/>
              </a:rPr>
              <a:t> hospitals, providers of non-medical dialysis services, non-profit institutions and local authorities are allowed to establish interdisciplinary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and, since 2015, have been permitted to set up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(so-called MVZ) of the same professional group. These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may be managed under the legal form of a private company, a registered cooperative company or a limited company or may be governed by public law</a:t>
            </a:r>
            <a:r>
              <a:rPr lang="en-US" sz="1400" dirty="0" smtClean="0">
                <a:solidFill>
                  <a:schemeClr val="tx2"/>
                </a:solidFill>
                <a:latin typeface="Arial" panose="020B0604020202020204" pitchFamily="34" charset="0"/>
                <a:cs typeface="Arial" panose="020B0604020202020204" pitchFamily="34" charset="0"/>
              </a:rPr>
              <a:t>. (</a:t>
            </a:r>
            <a:r>
              <a:rPr lang="en-US" sz="1400" dirty="0" smtClean="0">
                <a:solidFill>
                  <a:schemeClr val="tx2"/>
                </a:solidFill>
                <a:latin typeface="Arial" panose="020B0604020202020204" pitchFamily="34" charset="0"/>
                <a:cs typeface="Arial" panose="020B0604020202020204" pitchFamily="34" charset="0"/>
                <a:hlinkClick r:id="rId3"/>
              </a:rPr>
              <a:t>Link1</a:t>
            </a:r>
            <a:r>
              <a:rPr lang="en-US" sz="1400" dirty="0" smtClean="0">
                <a:solidFill>
                  <a:schemeClr val="tx2"/>
                </a:solidFill>
                <a:latin typeface="Arial" panose="020B0604020202020204" pitchFamily="34" charset="0"/>
                <a:cs typeface="Arial" panose="020B0604020202020204" pitchFamily="34" charset="0"/>
              </a:rPr>
              <a:t>, </a:t>
            </a:r>
            <a:r>
              <a:rPr lang="en-US" sz="1400" dirty="0" smtClean="0">
                <a:solidFill>
                  <a:schemeClr val="tx2"/>
                </a:solidFill>
                <a:latin typeface="Arial" panose="020B0604020202020204" pitchFamily="34" charset="0"/>
                <a:cs typeface="Arial" panose="020B0604020202020204" pitchFamily="34" charset="0"/>
                <a:hlinkClick r:id="rId4"/>
              </a:rPr>
              <a:t>Link2</a:t>
            </a:r>
            <a:r>
              <a:rPr lang="en-US" sz="1400" dirty="0" smtClean="0">
                <a:solidFill>
                  <a:schemeClr val="tx2"/>
                </a:solidFill>
                <a:latin typeface="Arial" panose="020B0604020202020204" pitchFamily="34" charset="0"/>
                <a:cs typeface="Arial" panose="020B0604020202020204" pitchFamily="34" charset="0"/>
              </a:rPr>
              <a:t>, </a:t>
            </a:r>
            <a:r>
              <a:rPr lang="en-US" sz="1400" dirty="0" smtClean="0">
                <a:solidFill>
                  <a:schemeClr val="tx2"/>
                </a:solidFill>
                <a:latin typeface="Arial" panose="020B0604020202020204" pitchFamily="34" charset="0"/>
                <a:cs typeface="Arial" panose="020B0604020202020204" pitchFamily="34" charset="0"/>
                <a:hlinkClick r:id="rId5"/>
              </a:rPr>
              <a:t>Link3</a:t>
            </a:r>
            <a:r>
              <a:rPr lang="en-US" sz="1400" dirty="0" smtClean="0">
                <a:solidFill>
                  <a:schemeClr val="tx2"/>
                </a:solidFill>
                <a:latin typeface="Arial" panose="020B0604020202020204" pitchFamily="34" charset="0"/>
                <a:cs typeface="Arial" panose="020B0604020202020204" pitchFamily="34" charset="0"/>
              </a:rPr>
              <a:t>). The </a:t>
            </a:r>
            <a:r>
              <a:rPr lang="en-US" sz="1400" dirty="0">
                <a:solidFill>
                  <a:schemeClr val="tx2"/>
                </a:solidFill>
                <a:latin typeface="Arial" panose="020B0604020202020204" pitchFamily="34" charset="0"/>
                <a:cs typeface="Arial" panose="020B0604020202020204" pitchFamily="34" charset="0"/>
              </a:rPr>
              <a:t>professional code of conduct dentists not being implemented in all Federal States, constitutes the following pursuant to Section 17a: “Legal persons governed by private law aiming at </a:t>
            </a:r>
            <a:r>
              <a:rPr lang="en-US" sz="1400" dirty="0" err="1">
                <a:solidFill>
                  <a:schemeClr val="tx2"/>
                </a:solidFill>
                <a:latin typeface="Arial" panose="020B0604020202020204" pitchFamily="34" charset="0"/>
                <a:cs typeface="Arial" panose="020B0604020202020204" pitchFamily="34" charset="0"/>
              </a:rPr>
              <a:t>practising</a:t>
            </a:r>
            <a:r>
              <a:rPr lang="en-US" sz="1400" dirty="0">
                <a:solidFill>
                  <a:schemeClr val="tx2"/>
                </a:solidFill>
                <a:latin typeface="Arial" panose="020B0604020202020204" pitchFamily="34" charset="0"/>
                <a:cs typeface="Arial" panose="020B0604020202020204" pitchFamily="34" charset="0"/>
              </a:rPr>
              <a:t> dentistry can only be established and run by dentists and members of the professions stated under Section 17 (1). Dental shareholders are obliged to work as dentists in the corporation. Besides, the following must be ensured: a) The corporation is led on the responsibility of the dentist The majority of managing directors must consist of dentists b) The majority of corporate shares and voting rights are due to dentists c) Third parties do not have a share in profits.” The German Dental Association has launched an initiative to incorporate this regulation into the German Federal Law. Pursuant to Section 95 (1a) of Social Security Code,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may also be established by non-dentists under the legal form of a private company, a registered cooperative company or a limited company or under the legal form regulated by public law. Accordingly, licensed hospitals, providers of non-medical dialysis services, non-profit institutions and local authorities may establish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In addition, other non-dental investors may meet the requirements for establishing medical care </a:t>
            </a:r>
            <a:r>
              <a:rPr lang="en-US" sz="1400" dirty="0" err="1">
                <a:solidFill>
                  <a:schemeClr val="tx2"/>
                </a:solidFill>
                <a:latin typeface="Arial" panose="020B0604020202020204" pitchFamily="34" charset="0"/>
                <a:cs typeface="Arial" panose="020B0604020202020204" pitchFamily="34" charset="0"/>
              </a:rPr>
              <a:t>centres</a:t>
            </a:r>
            <a:r>
              <a:rPr lang="en-US" sz="1400" dirty="0">
                <a:solidFill>
                  <a:schemeClr val="tx2"/>
                </a:solidFill>
                <a:latin typeface="Arial" panose="020B0604020202020204" pitchFamily="34" charset="0"/>
                <a:cs typeface="Arial" panose="020B0604020202020204" pitchFamily="34" charset="0"/>
              </a:rPr>
              <a:t> </a:t>
            </a:r>
            <a:r>
              <a:rPr lang="en-US" sz="1400" dirty="0" smtClean="0">
                <a:solidFill>
                  <a:schemeClr val="tx2"/>
                </a:solidFill>
                <a:latin typeface="Arial" panose="020B0604020202020204" pitchFamily="34" charset="0"/>
                <a:cs typeface="Arial" panose="020B0604020202020204" pitchFamily="34" charset="0"/>
              </a:rPr>
              <a:t>when </a:t>
            </a:r>
            <a:r>
              <a:rPr lang="en-US" sz="1400" dirty="0">
                <a:solidFill>
                  <a:schemeClr val="tx2"/>
                </a:solidFill>
                <a:latin typeface="Arial" panose="020B0604020202020204" pitchFamily="34" charset="0"/>
                <a:cs typeface="Arial" panose="020B0604020202020204" pitchFamily="34" charset="0"/>
              </a:rPr>
              <a:t>purchasing a hospital or a non-medical dialysis provider.</a:t>
            </a:r>
            <a:endParaRPr lang="fr-BE" sz="1400" dirty="0">
              <a:solidFill>
                <a:schemeClr val="tx2"/>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6"/>
          <a:stretch>
            <a:fillRect/>
          </a:stretch>
        </p:blipFill>
        <p:spPr>
          <a:xfrm>
            <a:off x="972311" y="1631297"/>
            <a:ext cx="481076" cy="525977"/>
          </a:xfrm>
          <a:prstGeom prst="rect">
            <a:avLst/>
          </a:prstGeom>
        </p:spPr>
      </p:pic>
    </p:spTree>
    <p:extLst>
      <p:ext uri="{BB962C8B-B14F-4D97-AF65-F5344CB8AC3E}">
        <p14:creationId xmlns:p14="http://schemas.microsoft.com/office/powerpoint/2010/main" val="3020924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 – CONTINUED </a:t>
            </a:r>
            <a:endParaRPr lang="fr-BE" sz="3200" b="1" dirty="0">
              <a:solidFill>
                <a:schemeClr val="tx2"/>
              </a:solidFill>
            </a:endParaRPr>
          </a:p>
        </p:txBody>
      </p:sp>
      <p:sp>
        <p:nvSpPr>
          <p:cNvPr id="2" name="Rectangle 1"/>
          <p:cNvSpPr/>
          <p:nvPr/>
        </p:nvSpPr>
        <p:spPr>
          <a:xfrm>
            <a:off x="838200" y="1179380"/>
            <a:ext cx="9539796"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W</a:t>
            </a:r>
            <a:r>
              <a:rPr lang="en-US" b="1" dirty="0" smtClean="0">
                <a:solidFill>
                  <a:schemeClr val="tx2"/>
                </a:solidFill>
                <a:latin typeface="Arial" panose="020B0604020202020204" pitchFamily="34" charset="0"/>
                <a:cs typeface="Arial" panose="020B0604020202020204" pitchFamily="34" charset="0"/>
              </a:rPr>
              <a:t>hat </a:t>
            </a:r>
            <a:r>
              <a:rPr lang="en-US" b="1" dirty="0">
                <a:solidFill>
                  <a:schemeClr val="tx2"/>
                </a:solidFill>
                <a:latin typeface="Arial" panose="020B0604020202020204" pitchFamily="34" charset="0"/>
                <a:cs typeface="Arial" panose="020B0604020202020204" pitchFamily="34" charset="0"/>
              </a:rPr>
              <a:t>are the rules regarding the ownership of a dental chain?</a:t>
            </a:r>
            <a:endParaRPr lang="fr-BE" b="1" dirty="0">
              <a:solidFill>
                <a:schemeClr val="tx2"/>
              </a:solidFill>
              <a:latin typeface="Arial" panose="020B0604020202020204" pitchFamily="34" charset="0"/>
              <a:cs typeface="Arial" panose="020B0604020202020204" pitchFamily="34" charset="0"/>
            </a:endParaRPr>
          </a:p>
        </p:txBody>
      </p:sp>
      <p:sp>
        <p:nvSpPr>
          <p:cNvPr id="20" name="Rectangle 19"/>
          <p:cNvSpPr/>
          <p:nvPr/>
        </p:nvSpPr>
        <p:spPr>
          <a:xfrm>
            <a:off x="1610560" y="2842710"/>
            <a:ext cx="9418922" cy="523220"/>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Only non-profit organizations can own and run dental chains. This </a:t>
            </a:r>
            <a:r>
              <a:rPr lang="en-US" sz="1400" dirty="0">
                <a:solidFill>
                  <a:schemeClr val="tx2"/>
                </a:solidFill>
                <a:latin typeface="Arial" panose="020B0604020202020204" pitchFamily="34" charset="0"/>
                <a:cs typeface="Arial" panose="020B0604020202020204" pitchFamily="34" charset="0"/>
                <a:hlinkClick r:id="rId3"/>
              </a:rPr>
              <a:t>report</a:t>
            </a:r>
            <a:r>
              <a:rPr lang="en-US" sz="1400" dirty="0">
                <a:solidFill>
                  <a:schemeClr val="tx2"/>
                </a:solidFill>
                <a:latin typeface="Arial" panose="020B0604020202020204" pitchFamily="34" charset="0"/>
                <a:cs typeface="Arial" panose="020B0604020202020204" pitchFamily="34" charset="0"/>
              </a:rPr>
              <a:t> of the Sanitary Authority (IGAS) pinpoints the </a:t>
            </a:r>
            <a:r>
              <a:rPr lang="en-US" sz="1400" dirty="0" smtClean="0">
                <a:solidFill>
                  <a:schemeClr val="tx2"/>
                </a:solidFill>
                <a:latin typeface="Arial" panose="020B0604020202020204" pitchFamily="34" charset="0"/>
                <a:cs typeface="Arial" panose="020B0604020202020204" pitchFamily="34" charset="0"/>
              </a:rPr>
              <a:t>rules.</a:t>
            </a:r>
            <a:endParaRPr lang="fr-BE" sz="1400" dirty="0">
              <a:solidFill>
                <a:schemeClr val="tx2"/>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1013395" y="2821423"/>
            <a:ext cx="554376" cy="507747"/>
          </a:xfrm>
          <a:prstGeom prst="rect">
            <a:avLst/>
          </a:prstGeom>
        </p:spPr>
      </p:pic>
      <p:sp>
        <p:nvSpPr>
          <p:cNvPr id="3" name="Rectangle 2"/>
          <p:cNvSpPr/>
          <p:nvPr/>
        </p:nvSpPr>
        <p:spPr>
          <a:xfrm>
            <a:off x="1567771" y="3528662"/>
            <a:ext cx="10019187" cy="954107"/>
          </a:xfrm>
          <a:prstGeom prst="rect">
            <a:avLst/>
          </a:prstGeom>
        </p:spPr>
        <p:txBody>
          <a:bodyPr wrap="square">
            <a:spAutoFit/>
          </a:bodyPr>
          <a:lstStyle/>
          <a:p>
            <a:r>
              <a:rPr lang="en-US" sz="1400" dirty="0">
                <a:solidFill>
                  <a:schemeClr val="tx2"/>
                </a:solidFill>
                <a:latin typeface="Arial" panose="020B0604020202020204" pitchFamily="34" charset="0"/>
                <a:cs typeface="Arial" panose="020B0604020202020204" pitchFamily="34" charset="0"/>
              </a:rPr>
              <a:t>T</a:t>
            </a:r>
            <a:r>
              <a:rPr lang="en-US" sz="1400" dirty="0" smtClean="0">
                <a:solidFill>
                  <a:schemeClr val="tx2"/>
                </a:solidFill>
                <a:latin typeface="Arial" panose="020B0604020202020204" pitchFamily="34" charset="0"/>
                <a:cs typeface="Arial" panose="020B0604020202020204" pitchFamily="34" charset="0"/>
              </a:rPr>
              <a:t>he </a:t>
            </a:r>
            <a:r>
              <a:rPr lang="en-US" sz="1400" dirty="0">
                <a:solidFill>
                  <a:schemeClr val="tx2"/>
                </a:solidFill>
                <a:latin typeface="Arial" panose="020B0604020202020204" pitchFamily="34" charset="0"/>
                <a:cs typeface="Arial" panose="020B0604020202020204" pitchFamily="34" charset="0"/>
              </a:rPr>
              <a:t>normal rules for LTD and other corporate forms existing in Italy. Some forms of STP (</a:t>
            </a:r>
            <a:r>
              <a:rPr lang="en-US" sz="1400" dirty="0" err="1">
                <a:solidFill>
                  <a:schemeClr val="tx2"/>
                </a:solidFill>
                <a:latin typeface="Arial" panose="020B0604020202020204" pitchFamily="34" charset="0"/>
                <a:cs typeface="Arial" panose="020B0604020202020204" pitchFamily="34" charset="0"/>
              </a:rPr>
              <a:t>Società</a:t>
            </a:r>
            <a:r>
              <a:rPr lang="en-US" sz="1400" dirty="0">
                <a:solidFill>
                  <a:schemeClr val="tx2"/>
                </a:solidFill>
                <a:latin typeface="Arial" panose="020B0604020202020204" pitchFamily="34" charset="0"/>
                <a:cs typeface="Arial" panose="020B0604020202020204" pitchFamily="34" charset="0"/>
              </a:rPr>
              <a:t> </a:t>
            </a:r>
            <a:r>
              <a:rPr lang="en-US" sz="1400" dirty="0" err="1">
                <a:solidFill>
                  <a:schemeClr val="tx2"/>
                </a:solidFill>
                <a:latin typeface="Arial" panose="020B0604020202020204" pitchFamily="34" charset="0"/>
                <a:cs typeface="Arial" panose="020B0604020202020204" pitchFamily="34" charset="0"/>
              </a:rPr>
              <a:t>tra</a:t>
            </a:r>
            <a:r>
              <a:rPr lang="en-US" sz="1400" dirty="0">
                <a:solidFill>
                  <a:schemeClr val="tx2"/>
                </a:solidFill>
                <a:latin typeface="Arial" panose="020B0604020202020204" pitchFamily="34" charset="0"/>
                <a:cs typeface="Arial" panose="020B0604020202020204" pitchFamily="34" charset="0"/>
              </a:rPr>
              <a:t> </a:t>
            </a:r>
            <a:r>
              <a:rPr lang="en-US" sz="1400" dirty="0" err="1">
                <a:solidFill>
                  <a:schemeClr val="tx2"/>
                </a:solidFill>
                <a:latin typeface="Arial" panose="020B0604020202020204" pitchFamily="34" charset="0"/>
                <a:cs typeface="Arial" panose="020B0604020202020204" pitchFamily="34" charset="0"/>
              </a:rPr>
              <a:t>professionisti</a:t>
            </a:r>
            <a:r>
              <a:rPr lang="en-US" sz="1400" dirty="0">
                <a:solidFill>
                  <a:schemeClr val="tx2"/>
                </a:solidFill>
                <a:latin typeface="Arial" panose="020B0604020202020204" pitchFamily="34" charset="0"/>
                <a:cs typeface="Arial" panose="020B0604020202020204" pitchFamily="34" charset="0"/>
              </a:rPr>
              <a:t> or Professional Company) are also allowed, with 2/3 of the ownership held by dentists and under the laws of the GMC and 1/3 by outside capital. They are not yet widespread and they are obviously neglected by big capital </a:t>
            </a:r>
            <a:r>
              <a:rPr lang="en-US" sz="1400" dirty="0" smtClean="0">
                <a:solidFill>
                  <a:schemeClr val="tx2"/>
                </a:solidFill>
                <a:latin typeface="Arial" panose="020B0604020202020204" pitchFamily="34" charset="0"/>
                <a:cs typeface="Arial" panose="020B0604020202020204" pitchFamily="34" charset="0"/>
              </a:rPr>
              <a:t>investments. Relevant law </a:t>
            </a:r>
            <a:r>
              <a:rPr lang="en-US" sz="1400" dirty="0" smtClean="0">
                <a:solidFill>
                  <a:schemeClr val="tx2"/>
                </a:solidFill>
                <a:latin typeface="Arial" panose="020B0604020202020204" pitchFamily="34" charset="0"/>
                <a:cs typeface="Arial" panose="020B0604020202020204" pitchFamily="34" charset="0"/>
                <a:hlinkClick r:id="rId5"/>
              </a:rPr>
              <a:t>here</a:t>
            </a:r>
            <a:r>
              <a:rPr lang="en-US" sz="1400" dirty="0" smtClean="0">
                <a:solidFill>
                  <a:schemeClr val="tx2"/>
                </a:solidFill>
                <a:latin typeface="Arial" panose="020B0604020202020204" pitchFamily="34" charset="0"/>
                <a:cs typeface="Arial" panose="020B0604020202020204" pitchFamily="34" charset="0"/>
              </a:rPr>
              <a:t>. </a:t>
            </a:r>
            <a:endParaRPr lang="fr-BE" sz="1400" dirty="0">
              <a:solidFill>
                <a:schemeClr val="tx2"/>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6"/>
          <a:stretch>
            <a:fillRect/>
          </a:stretch>
        </p:blipFill>
        <p:spPr>
          <a:xfrm>
            <a:off x="997730" y="3528662"/>
            <a:ext cx="522297" cy="491931"/>
          </a:xfrm>
          <a:prstGeom prst="rect">
            <a:avLst/>
          </a:prstGeom>
        </p:spPr>
      </p:pic>
      <p:sp>
        <p:nvSpPr>
          <p:cNvPr id="23" name="Rectangle 22"/>
          <p:cNvSpPr/>
          <p:nvPr/>
        </p:nvSpPr>
        <p:spPr>
          <a:xfrm>
            <a:off x="1617021" y="5841631"/>
            <a:ext cx="2642070" cy="307777"/>
          </a:xfrm>
          <a:prstGeom prst="rect">
            <a:avLst/>
          </a:prstGeom>
        </p:spPr>
        <p:txBody>
          <a:bodyPr wrap="none">
            <a:spAutoFit/>
          </a:bodyPr>
          <a:lstStyle/>
          <a:p>
            <a:r>
              <a:rPr lang="en-US" sz="1400" dirty="0" smtClean="0">
                <a:solidFill>
                  <a:schemeClr val="tx2"/>
                </a:solidFill>
                <a:latin typeface="Arial" panose="020B0604020202020204" pitchFamily="34" charset="0"/>
                <a:cs typeface="Arial" panose="020B0604020202020204" pitchFamily="34" charset="0"/>
              </a:rPr>
              <a:t>No special rules or regulations.</a:t>
            </a:r>
            <a:endParaRPr lang="fr-BE" sz="1400"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1567770" y="4432284"/>
            <a:ext cx="10257285" cy="1014380"/>
          </a:xfrm>
          <a:prstGeom prst="rect">
            <a:avLst/>
          </a:prstGeom>
        </p:spPr>
        <p:txBody>
          <a:bodyPr wrap="square">
            <a:spAutoFit/>
          </a:bodyPr>
          <a:lstStyle/>
          <a:p>
            <a:pPr>
              <a:lnSpc>
                <a:spcPct val="107000"/>
              </a:lnSpc>
              <a:spcAft>
                <a:spcPts val="0"/>
              </a:spcAft>
            </a:pPr>
            <a:r>
              <a:rPr lang="en-GB" sz="1400" b="1" dirty="0">
                <a:solidFill>
                  <a:schemeClr val="tx2"/>
                </a:solidFill>
                <a:latin typeface="Arial" panose="020B0604020202020204" pitchFamily="34" charset="0"/>
                <a:ea typeface="Calibri" panose="020F0502020204030204" pitchFamily="34" charset="0"/>
                <a:cs typeface="Arial" panose="020B0604020202020204" pitchFamily="34" charset="0"/>
              </a:rPr>
              <a:t> </a:t>
            </a:r>
            <a:endParaRPr lang="fr-BE" sz="14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400" dirty="0" smtClean="0">
                <a:solidFill>
                  <a:schemeClr val="tx2"/>
                </a:solidFill>
                <a:latin typeface="Arial" panose="020B0604020202020204" pitchFamily="34" charset="0"/>
                <a:ea typeface="Calibri" panose="020F0502020204030204" pitchFamily="34" charset="0"/>
                <a:cs typeface="Arial" panose="020B0604020202020204" pitchFamily="34" charset="0"/>
              </a:rPr>
              <a:t>The permission to profit from ‘the business of dentistry’ is regulated through the </a:t>
            </a:r>
            <a:r>
              <a:rPr lang="en-GB" sz="1400" dirty="0" smtClean="0">
                <a:solidFill>
                  <a:schemeClr val="tx2"/>
                </a:solidFill>
                <a:latin typeface="Arial" panose="020B0604020202020204" pitchFamily="34" charset="0"/>
                <a:ea typeface="Calibri" panose="020F0502020204030204" pitchFamily="34" charset="0"/>
                <a:cs typeface="Arial" panose="020B0604020202020204" pitchFamily="34" charset="0"/>
                <a:hlinkClick r:id="rId7"/>
              </a:rPr>
              <a:t>Dentists Act 1984 </a:t>
            </a:r>
            <a:r>
              <a:rPr lang="en-GB" sz="1400" dirty="0" smtClean="0">
                <a:solidFill>
                  <a:schemeClr val="tx2"/>
                </a:solidFill>
                <a:latin typeface="Arial" panose="020B0604020202020204" pitchFamily="34" charset="0"/>
                <a:ea typeface="Calibri" panose="020F0502020204030204" pitchFamily="34" charset="0"/>
                <a:cs typeface="Arial" panose="020B0604020202020204" pitchFamily="34" charset="0"/>
              </a:rPr>
              <a:t>(as amended). Those profiting from the business of dentistry must be registered dentists or dental care professionals. Specific rules apply to the composition of the board of directors of corporate bodies. </a:t>
            </a:r>
            <a:r>
              <a:rPr lang="en-US" sz="1400" dirty="0">
                <a:solidFill>
                  <a:schemeClr val="tx2"/>
                </a:solidFill>
                <a:latin typeface="Arial" panose="020B0604020202020204" pitchFamily="34" charset="0"/>
                <a:ea typeface="Calibri" panose="020F0502020204030204" pitchFamily="34" charset="0"/>
                <a:cs typeface="Arial" panose="020B0604020202020204" pitchFamily="34" charset="0"/>
              </a:rPr>
              <a:t>The majority of directors must be registered dentists or dental care </a:t>
            </a:r>
            <a:r>
              <a:rPr lang="en-US" sz="1400" dirty="0" smtClean="0">
                <a:solidFill>
                  <a:schemeClr val="tx2"/>
                </a:solidFill>
                <a:latin typeface="Arial" panose="020B0604020202020204" pitchFamily="34" charset="0"/>
                <a:ea typeface="Calibri" panose="020F0502020204030204" pitchFamily="34" charset="0"/>
                <a:cs typeface="Arial" panose="020B0604020202020204" pitchFamily="34" charset="0"/>
              </a:rPr>
              <a:t>professionals.</a:t>
            </a:r>
            <a:endParaRPr lang="fr-BE"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Rounded Rectangle 5"/>
          <p:cNvSpPr/>
          <p:nvPr/>
        </p:nvSpPr>
        <p:spPr>
          <a:xfrm>
            <a:off x="230819" y="5264458"/>
            <a:ext cx="994299" cy="14772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6" name="Picture 15"/>
          <p:cNvPicPr>
            <a:picLocks noChangeAspect="1"/>
          </p:cNvPicPr>
          <p:nvPr/>
        </p:nvPicPr>
        <p:blipFill rotWithShape="1">
          <a:blip r:embed="rId8"/>
          <a:srcRect l="7536" r="6963"/>
          <a:stretch/>
        </p:blipFill>
        <p:spPr>
          <a:xfrm>
            <a:off x="1013395" y="4626935"/>
            <a:ext cx="490966" cy="522606"/>
          </a:xfrm>
          <a:prstGeom prst="rect">
            <a:avLst/>
          </a:prstGeom>
        </p:spPr>
      </p:pic>
      <p:pic>
        <p:nvPicPr>
          <p:cNvPr id="31" name="Picture 30"/>
          <p:cNvPicPr>
            <a:picLocks noChangeAspect="1"/>
          </p:cNvPicPr>
          <p:nvPr/>
        </p:nvPicPr>
        <p:blipFill>
          <a:blip r:embed="rId9"/>
          <a:stretch>
            <a:fillRect/>
          </a:stretch>
        </p:blipFill>
        <p:spPr>
          <a:xfrm>
            <a:off x="86883" y="6054799"/>
            <a:ext cx="437212" cy="393971"/>
          </a:xfrm>
          <a:prstGeom prst="rect">
            <a:avLst/>
          </a:prstGeom>
        </p:spPr>
      </p:pic>
      <p:pic>
        <p:nvPicPr>
          <p:cNvPr id="30" name="Picture 29"/>
          <p:cNvPicPr>
            <a:picLocks noChangeAspect="1"/>
          </p:cNvPicPr>
          <p:nvPr/>
        </p:nvPicPr>
        <p:blipFill>
          <a:blip r:embed="rId10"/>
          <a:stretch>
            <a:fillRect/>
          </a:stretch>
        </p:blipFill>
        <p:spPr>
          <a:xfrm>
            <a:off x="80339" y="5640241"/>
            <a:ext cx="450300" cy="439317"/>
          </a:xfrm>
          <a:prstGeom prst="rect">
            <a:avLst/>
          </a:prstGeom>
        </p:spPr>
      </p:pic>
      <p:pic>
        <p:nvPicPr>
          <p:cNvPr id="28" name="Picture 27"/>
          <p:cNvPicPr>
            <a:picLocks noChangeAspect="1"/>
          </p:cNvPicPr>
          <p:nvPr/>
        </p:nvPicPr>
        <p:blipFill>
          <a:blip r:embed="rId11"/>
          <a:stretch>
            <a:fillRect/>
          </a:stretch>
        </p:blipFill>
        <p:spPr>
          <a:xfrm>
            <a:off x="444653" y="6039367"/>
            <a:ext cx="480606" cy="377619"/>
          </a:xfrm>
          <a:prstGeom prst="rect">
            <a:avLst/>
          </a:prstGeom>
        </p:spPr>
      </p:pic>
      <p:pic>
        <p:nvPicPr>
          <p:cNvPr id="27" name="Picture 26"/>
          <p:cNvPicPr>
            <a:picLocks noChangeAspect="1"/>
          </p:cNvPicPr>
          <p:nvPr/>
        </p:nvPicPr>
        <p:blipFill>
          <a:blip r:embed="rId12"/>
          <a:stretch>
            <a:fillRect/>
          </a:stretch>
        </p:blipFill>
        <p:spPr>
          <a:xfrm>
            <a:off x="778782" y="6029317"/>
            <a:ext cx="437894" cy="397720"/>
          </a:xfrm>
          <a:prstGeom prst="rect">
            <a:avLst/>
          </a:prstGeom>
        </p:spPr>
      </p:pic>
      <p:pic>
        <p:nvPicPr>
          <p:cNvPr id="24" name="Picture 23"/>
          <p:cNvPicPr>
            <a:picLocks noChangeAspect="1"/>
          </p:cNvPicPr>
          <p:nvPr/>
        </p:nvPicPr>
        <p:blipFill rotWithShape="1">
          <a:blip r:embed="rId13"/>
          <a:srcRect r="9168"/>
          <a:stretch/>
        </p:blipFill>
        <p:spPr>
          <a:xfrm>
            <a:off x="775468" y="5694211"/>
            <a:ext cx="444523" cy="403031"/>
          </a:xfrm>
          <a:prstGeom prst="rect">
            <a:avLst/>
          </a:prstGeom>
        </p:spPr>
      </p:pic>
      <p:pic>
        <p:nvPicPr>
          <p:cNvPr id="25" name="Picture 24"/>
          <p:cNvPicPr>
            <a:picLocks noChangeAspect="1"/>
          </p:cNvPicPr>
          <p:nvPr/>
        </p:nvPicPr>
        <p:blipFill>
          <a:blip r:embed="rId14"/>
          <a:stretch>
            <a:fillRect/>
          </a:stretch>
        </p:blipFill>
        <p:spPr>
          <a:xfrm>
            <a:off x="1185372" y="6061364"/>
            <a:ext cx="348465" cy="344163"/>
          </a:xfrm>
          <a:prstGeom prst="ellipse">
            <a:avLst/>
          </a:prstGeom>
        </p:spPr>
      </p:pic>
      <p:pic>
        <p:nvPicPr>
          <p:cNvPr id="26" name="Picture 25"/>
          <p:cNvPicPr>
            <a:picLocks noChangeAspect="1"/>
          </p:cNvPicPr>
          <p:nvPr/>
        </p:nvPicPr>
        <p:blipFill>
          <a:blip r:embed="rId15"/>
          <a:stretch>
            <a:fillRect/>
          </a:stretch>
        </p:blipFill>
        <p:spPr>
          <a:xfrm>
            <a:off x="1145752" y="5650755"/>
            <a:ext cx="471268" cy="458177"/>
          </a:xfrm>
          <a:prstGeom prst="rect">
            <a:avLst/>
          </a:prstGeom>
        </p:spPr>
      </p:pic>
      <p:pic>
        <p:nvPicPr>
          <p:cNvPr id="29" name="Picture 2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81594" y="5724745"/>
            <a:ext cx="342903" cy="339492"/>
          </a:xfrm>
          <a:prstGeom prst="flowChartConnector">
            <a:avLst/>
          </a:prstGeom>
        </p:spPr>
      </p:pic>
      <p:sp>
        <p:nvSpPr>
          <p:cNvPr id="32" name="Rectangle 31"/>
          <p:cNvSpPr/>
          <p:nvPr/>
        </p:nvSpPr>
        <p:spPr>
          <a:xfrm>
            <a:off x="1659359" y="1872290"/>
            <a:ext cx="10034002" cy="738664"/>
          </a:xfrm>
          <a:prstGeom prst="rect">
            <a:avLst/>
          </a:prstGeom>
        </p:spPr>
        <p:txBody>
          <a:bodyPr wrap="square">
            <a:spAutoFit/>
          </a:bodyPr>
          <a:lstStyle/>
          <a:p>
            <a:r>
              <a:rPr lang="en-US" sz="1400" dirty="0" smtClean="0">
                <a:solidFill>
                  <a:schemeClr val="tx2"/>
                </a:solidFill>
                <a:latin typeface="Arial" panose="020B0604020202020204" pitchFamily="34" charset="0"/>
                <a:cs typeface="Arial" panose="020B0604020202020204" pitchFamily="34" charset="0"/>
              </a:rPr>
              <a:t>We </a:t>
            </a:r>
            <a:r>
              <a:rPr lang="en-US" sz="1400" dirty="0">
                <a:solidFill>
                  <a:schemeClr val="tx2"/>
                </a:solidFill>
                <a:latin typeface="Arial" panose="020B0604020202020204" pitchFamily="34" charset="0"/>
                <a:cs typeface="Arial" panose="020B0604020202020204" pitchFamily="34" charset="0"/>
              </a:rPr>
              <a:t>do not have any legislation which prevents to occur the dental chains</a:t>
            </a:r>
            <a:r>
              <a:rPr lang="en-US" sz="1400" dirty="0" smtClean="0">
                <a:solidFill>
                  <a:schemeClr val="tx2"/>
                </a:solidFill>
                <a:latin typeface="Arial" panose="020B0604020202020204" pitchFamily="34" charset="0"/>
                <a:cs typeface="Arial" panose="020B0604020202020204" pitchFamily="34" charset="0"/>
              </a:rPr>
              <a:t>. </a:t>
            </a:r>
            <a:r>
              <a:rPr lang="en-US" sz="1400" dirty="0">
                <a:solidFill>
                  <a:schemeClr val="tx2"/>
                </a:solidFill>
                <a:latin typeface="Arial" panose="020B0604020202020204" pitchFamily="34" charset="0"/>
                <a:cs typeface="Arial" panose="020B0604020202020204" pitchFamily="34" charset="0"/>
              </a:rPr>
              <a:t>The current legal situation is adjusted by </a:t>
            </a:r>
            <a:r>
              <a:rPr lang="en-US" sz="1400" dirty="0">
                <a:solidFill>
                  <a:schemeClr val="tx2"/>
                </a:solidFill>
                <a:latin typeface="Arial" panose="020B0604020202020204" pitchFamily="34" charset="0"/>
                <a:cs typeface="Arial" panose="020B0604020202020204" pitchFamily="34" charset="0"/>
                <a:hlinkClick r:id="rId17"/>
              </a:rPr>
              <a:t>Act no. 578/2004 Coll</a:t>
            </a:r>
            <a:r>
              <a:rPr lang="en-US" sz="1400" dirty="0">
                <a:solidFill>
                  <a:schemeClr val="tx2"/>
                </a:solidFill>
                <a:latin typeface="Arial" panose="020B0604020202020204" pitchFamily="34" charset="0"/>
                <a:cs typeface="Arial" panose="020B0604020202020204" pitchFamily="34" charset="0"/>
              </a:rPr>
              <a:t>. in which the necessary conditions for receiving permission for providing healthcare from competent authority for legal person are the approved space and dentist with license on professional guarantor. </a:t>
            </a:r>
            <a:endParaRPr lang="fr-BE" sz="1400" dirty="0">
              <a:solidFill>
                <a:schemeClr val="tx2"/>
              </a:solidFill>
              <a:latin typeface="Arial" panose="020B0604020202020204" pitchFamily="34" charset="0"/>
              <a:cs typeface="Arial" panose="020B0604020202020204" pitchFamily="34" charset="0"/>
            </a:endParaRPr>
          </a:p>
        </p:txBody>
      </p:sp>
      <p:pic>
        <p:nvPicPr>
          <p:cNvPr id="33" name="Picture 32"/>
          <p:cNvPicPr>
            <a:picLocks noChangeAspect="1"/>
          </p:cNvPicPr>
          <p:nvPr/>
        </p:nvPicPr>
        <p:blipFill>
          <a:blip r:embed="rId18"/>
          <a:stretch>
            <a:fillRect/>
          </a:stretch>
        </p:blipFill>
        <p:spPr>
          <a:xfrm>
            <a:off x="997730" y="1940152"/>
            <a:ext cx="655721" cy="561203"/>
          </a:xfrm>
          <a:prstGeom prst="rect">
            <a:avLst/>
          </a:prstGeom>
        </p:spPr>
      </p:pic>
      <p:pic>
        <p:nvPicPr>
          <p:cNvPr id="34" name="Picture 33"/>
          <p:cNvPicPr>
            <a:picLocks noChangeAspect="1"/>
          </p:cNvPicPr>
          <p:nvPr/>
        </p:nvPicPr>
        <p:blipFill>
          <a:blip r:embed="rId18"/>
          <a:stretch>
            <a:fillRect/>
          </a:stretch>
        </p:blipFill>
        <p:spPr>
          <a:xfrm>
            <a:off x="1013395" y="1946405"/>
            <a:ext cx="647054" cy="553785"/>
          </a:xfrm>
          <a:prstGeom prst="rect">
            <a:avLst/>
          </a:prstGeom>
        </p:spPr>
      </p:pic>
    </p:spTree>
    <p:extLst>
      <p:ext uri="{BB962C8B-B14F-4D97-AF65-F5344CB8AC3E}">
        <p14:creationId xmlns:p14="http://schemas.microsoft.com/office/powerpoint/2010/main" val="2707216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II</a:t>
            </a:r>
            <a:endParaRPr lang="fr-BE" sz="3200" b="1" dirty="0">
              <a:solidFill>
                <a:schemeClr val="tx2"/>
              </a:solidFill>
            </a:endParaRPr>
          </a:p>
        </p:txBody>
      </p:sp>
      <p:sp>
        <p:nvSpPr>
          <p:cNvPr id="3" name="TextBox 2"/>
          <p:cNvSpPr txBox="1"/>
          <p:nvPr/>
        </p:nvSpPr>
        <p:spPr>
          <a:xfrm>
            <a:off x="838200" y="1230052"/>
            <a:ext cx="5707185" cy="369332"/>
          </a:xfrm>
          <a:prstGeom prst="rect">
            <a:avLst/>
          </a:prstGeom>
          <a:noFill/>
        </p:spPr>
        <p:txBody>
          <a:bodyPr wrap="square" rtlCol="0">
            <a:spAutoFit/>
          </a:bodyPr>
          <a:lstStyle/>
          <a:p>
            <a:r>
              <a:rPr lang="en-US" b="1" dirty="0" smtClean="0">
                <a:solidFill>
                  <a:schemeClr val="tx2"/>
                </a:solidFill>
                <a:latin typeface="Arial" panose="020B0604020202020204" pitchFamily="34" charset="0"/>
                <a:cs typeface="Arial" panose="020B0604020202020204" pitchFamily="34" charset="0"/>
              </a:rPr>
              <a:t>Can a non-dentist own a dental practice?</a:t>
            </a:r>
            <a:endParaRPr lang="fr-BE" b="1"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1953087" y="5471205"/>
            <a:ext cx="10085033" cy="1277273"/>
          </a:xfrm>
          <a:prstGeom prst="rect">
            <a:avLst/>
          </a:prstGeom>
        </p:spPr>
        <p:txBody>
          <a:bodyPr wrap="square">
            <a:spAutoFit/>
          </a:bodyPr>
          <a:lstStyle/>
          <a:p>
            <a:r>
              <a:rPr lang="en-US" sz="1100" dirty="0" smtClean="0">
                <a:solidFill>
                  <a:schemeClr val="tx2"/>
                </a:solidFill>
                <a:latin typeface="Arial" panose="020B0604020202020204" pitchFamily="34" charset="0"/>
                <a:cs typeface="Arial" panose="020B0604020202020204" pitchFamily="34" charset="0"/>
              </a:rPr>
              <a:t>*The </a:t>
            </a:r>
            <a:r>
              <a:rPr lang="en-US" sz="1100" dirty="0">
                <a:solidFill>
                  <a:schemeClr val="tx2"/>
                </a:solidFill>
                <a:latin typeface="Arial" panose="020B0604020202020204" pitchFamily="34" charset="0"/>
                <a:cs typeface="Arial" panose="020B0604020202020204" pitchFamily="34" charset="0"/>
              </a:rPr>
              <a:t>owner of a dental practice can only be a dentist. This has to be distinguished from the ownership of a medical care </a:t>
            </a:r>
            <a:r>
              <a:rPr lang="en-US" sz="1100" dirty="0" err="1">
                <a:solidFill>
                  <a:schemeClr val="tx2"/>
                </a:solidFill>
                <a:latin typeface="Arial" panose="020B0604020202020204" pitchFamily="34" charset="0"/>
                <a:cs typeface="Arial" panose="020B0604020202020204" pitchFamily="34" charset="0"/>
              </a:rPr>
              <a:t>centre</a:t>
            </a:r>
            <a:r>
              <a:rPr lang="en-US" sz="1100" dirty="0">
                <a:solidFill>
                  <a:schemeClr val="tx2"/>
                </a:solidFill>
                <a:latin typeface="Arial" panose="020B0604020202020204" pitchFamily="34" charset="0"/>
                <a:cs typeface="Arial" panose="020B0604020202020204" pitchFamily="34" charset="0"/>
              </a:rPr>
              <a:t>. Pursuant to Section 95 (1a) of Social Security Code licensed hospitals, providers of non-medical dialysis services, non-profit institutions and local authorities may establish a medical care </a:t>
            </a:r>
            <a:r>
              <a:rPr lang="en-US" sz="1100" dirty="0" err="1">
                <a:solidFill>
                  <a:schemeClr val="tx2"/>
                </a:solidFill>
                <a:latin typeface="Arial" panose="020B0604020202020204" pitchFamily="34" charset="0"/>
                <a:cs typeface="Arial" panose="020B0604020202020204" pitchFamily="34" charset="0"/>
              </a:rPr>
              <a:t>centre</a:t>
            </a:r>
            <a:r>
              <a:rPr lang="en-US" sz="1100" dirty="0">
                <a:solidFill>
                  <a:schemeClr val="tx2"/>
                </a:solidFill>
                <a:latin typeface="Arial" panose="020B0604020202020204" pitchFamily="34" charset="0"/>
                <a:cs typeface="Arial" panose="020B0604020202020204" pitchFamily="34" charset="0"/>
              </a:rPr>
              <a:t>. A prerequisite is, however, that the professional medical management remains under the control of a dentist. As medical care </a:t>
            </a:r>
            <a:r>
              <a:rPr lang="en-US" sz="1100" dirty="0" err="1">
                <a:solidFill>
                  <a:schemeClr val="tx2"/>
                </a:solidFill>
                <a:latin typeface="Arial" panose="020B0604020202020204" pitchFamily="34" charset="0"/>
                <a:cs typeface="Arial" panose="020B0604020202020204" pitchFamily="34" charset="0"/>
              </a:rPr>
              <a:t>centres</a:t>
            </a:r>
            <a:r>
              <a:rPr lang="en-US" sz="1100" dirty="0">
                <a:solidFill>
                  <a:schemeClr val="tx2"/>
                </a:solidFill>
                <a:latin typeface="Arial" panose="020B0604020202020204" pitchFamily="34" charset="0"/>
                <a:cs typeface="Arial" panose="020B0604020202020204" pitchFamily="34" charset="0"/>
              </a:rPr>
              <a:t> may also consist of the same professional group, as a result of the Care Empowerment Law (Statutory Health Insurance-Care Empowerment Law 2015) and consequently dental practices may be changed into (dental) medical care </a:t>
            </a:r>
            <a:r>
              <a:rPr lang="en-US" sz="1100" dirty="0" err="1">
                <a:solidFill>
                  <a:schemeClr val="tx2"/>
                </a:solidFill>
                <a:latin typeface="Arial" panose="020B0604020202020204" pitchFamily="34" charset="0"/>
                <a:cs typeface="Arial" panose="020B0604020202020204" pitchFamily="34" charset="0"/>
              </a:rPr>
              <a:t>centres</a:t>
            </a:r>
            <a:r>
              <a:rPr lang="en-US" sz="1100" dirty="0">
                <a:solidFill>
                  <a:schemeClr val="tx2"/>
                </a:solidFill>
                <a:latin typeface="Arial" panose="020B0604020202020204" pitchFamily="34" charset="0"/>
                <a:cs typeface="Arial" panose="020B0604020202020204" pitchFamily="34" charset="0"/>
              </a:rPr>
              <a:t> (MVZ), non-dentists stated in Section 95 (1a) of Social Security Code V may also be the owner of a dental care </a:t>
            </a:r>
            <a:r>
              <a:rPr lang="en-US" sz="1100" dirty="0" err="1">
                <a:solidFill>
                  <a:schemeClr val="tx2"/>
                </a:solidFill>
                <a:latin typeface="Arial" panose="020B0604020202020204" pitchFamily="34" charset="0"/>
                <a:cs typeface="Arial" panose="020B0604020202020204" pitchFamily="34" charset="0"/>
              </a:rPr>
              <a:t>centre</a:t>
            </a:r>
            <a:r>
              <a:rPr lang="en-US" sz="1100" dirty="0">
                <a:solidFill>
                  <a:schemeClr val="tx2"/>
                </a:solidFill>
                <a:latin typeface="Arial" panose="020B0604020202020204" pitchFamily="34" charset="0"/>
                <a:cs typeface="Arial" panose="020B0604020202020204" pitchFamily="34" charset="0"/>
              </a:rPr>
              <a:t> (possibly resulting from a dental practice). Moreover, investors who do not come under Section 95 (1a) of Social Security Code V may comply with the requirements for setting up a medical care </a:t>
            </a:r>
            <a:r>
              <a:rPr lang="en-US" sz="1100" dirty="0" err="1">
                <a:solidFill>
                  <a:schemeClr val="tx2"/>
                </a:solidFill>
                <a:latin typeface="Arial" panose="020B0604020202020204" pitchFamily="34" charset="0"/>
                <a:cs typeface="Arial" panose="020B0604020202020204" pitchFamily="34" charset="0"/>
              </a:rPr>
              <a:t>centre</a:t>
            </a:r>
            <a:r>
              <a:rPr lang="en-US" sz="1100" dirty="0">
                <a:solidFill>
                  <a:schemeClr val="tx2"/>
                </a:solidFill>
                <a:latin typeface="Arial" panose="020B0604020202020204" pitchFamily="34" charset="0"/>
                <a:cs typeface="Arial" panose="020B0604020202020204" pitchFamily="34" charset="0"/>
              </a:rPr>
              <a:t> when purchasing a hospital or a non-medical dialysis provider.</a:t>
            </a:r>
            <a:endParaRPr lang="fr-BE" sz="1100" dirty="0">
              <a:solidFill>
                <a:schemeClr val="tx2"/>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528092" y="5471205"/>
            <a:ext cx="311545" cy="340623"/>
          </a:xfrm>
          <a:prstGeom prst="rect">
            <a:avLst/>
          </a:prstGeom>
        </p:spPr>
      </p:pic>
      <p:sp>
        <p:nvSpPr>
          <p:cNvPr id="7" name="Rectangle 6"/>
          <p:cNvSpPr/>
          <p:nvPr/>
        </p:nvSpPr>
        <p:spPr>
          <a:xfrm>
            <a:off x="1953087" y="4907061"/>
            <a:ext cx="9809826" cy="430887"/>
          </a:xfrm>
          <a:prstGeom prst="rect">
            <a:avLst/>
          </a:prstGeom>
        </p:spPr>
        <p:txBody>
          <a:bodyPr wrap="square">
            <a:spAutoFit/>
          </a:bodyPr>
          <a:lstStyle/>
          <a:p>
            <a:r>
              <a:rPr lang="en-US" sz="1100" dirty="0" smtClean="0">
                <a:solidFill>
                  <a:schemeClr val="tx2"/>
                </a:solidFill>
                <a:latin typeface="Arial" panose="020B0604020202020204" pitchFamily="34" charset="0"/>
                <a:cs typeface="Arial" panose="020B0604020202020204" pitchFamily="34" charset="0"/>
              </a:rPr>
              <a:t>* Dental </a:t>
            </a:r>
            <a:r>
              <a:rPr lang="en-US" sz="1100" dirty="0">
                <a:solidFill>
                  <a:schemeClr val="tx2"/>
                </a:solidFill>
                <a:latin typeface="Arial" panose="020B0604020202020204" pitchFamily="34" charset="0"/>
                <a:cs typeface="Arial" panose="020B0604020202020204" pitchFamily="34" charset="0"/>
              </a:rPr>
              <a:t>care professionals registered with the General Dental Council (GDC) can own dental practices in the same way as dentists. Specific rules apply to non-dentists involved with corporate bodies.</a:t>
            </a:r>
            <a:endParaRPr lang="fr-BE" sz="1100" dirty="0">
              <a:solidFill>
                <a:schemeClr val="tx2"/>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rotWithShape="1">
          <a:blip r:embed="rId4"/>
          <a:srcRect l="7536" r="6963"/>
          <a:stretch/>
        </p:blipFill>
        <p:spPr>
          <a:xfrm>
            <a:off x="1519214" y="4923873"/>
            <a:ext cx="342566" cy="364642"/>
          </a:xfrm>
          <a:prstGeom prst="rect">
            <a:avLst/>
          </a:prstGeom>
        </p:spPr>
      </p:pic>
      <p:pic>
        <p:nvPicPr>
          <p:cNvPr id="2" name="Picture 1"/>
          <p:cNvPicPr>
            <a:picLocks noChangeAspect="1"/>
          </p:cNvPicPr>
          <p:nvPr/>
        </p:nvPicPr>
        <p:blipFill>
          <a:blip r:embed="rId5"/>
          <a:stretch>
            <a:fillRect/>
          </a:stretch>
        </p:blipFill>
        <p:spPr>
          <a:xfrm>
            <a:off x="838200" y="1792384"/>
            <a:ext cx="6838950" cy="2628900"/>
          </a:xfrm>
          <a:prstGeom prst="rect">
            <a:avLst/>
          </a:prstGeom>
        </p:spPr>
      </p:pic>
    </p:spTree>
    <p:extLst>
      <p:ext uri="{BB962C8B-B14F-4D97-AF65-F5344CB8AC3E}">
        <p14:creationId xmlns:p14="http://schemas.microsoft.com/office/powerpoint/2010/main" val="3732791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III </a:t>
            </a:r>
            <a:endParaRPr lang="fr-BE" sz="3200" b="1" dirty="0">
              <a:solidFill>
                <a:schemeClr val="tx2"/>
              </a:solidFill>
            </a:endParaRPr>
          </a:p>
        </p:txBody>
      </p:sp>
      <p:sp>
        <p:nvSpPr>
          <p:cNvPr id="2" name="Rectangle 1"/>
          <p:cNvSpPr/>
          <p:nvPr/>
        </p:nvSpPr>
        <p:spPr>
          <a:xfrm>
            <a:off x="838200" y="1264613"/>
            <a:ext cx="4993675" cy="369332"/>
          </a:xfrm>
          <a:prstGeom prst="rect">
            <a:avLst/>
          </a:prstGeom>
        </p:spPr>
        <p:txBody>
          <a:bodyPr wrap="none">
            <a:spAutoFit/>
          </a:bodyPr>
          <a:lstStyle/>
          <a:p>
            <a:r>
              <a:rPr lang="en-US" b="1" dirty="0">
                <a:solidFill>
                  <a:schemeClr val="tx2"/>
                </a:solidFill>
                <a:latin typeface="Arial" panose="020B0604020202020204" pitchFamily="34" charset="0"/>
                <a:cs typeface="Arial" panose="020B0604020202020204" pitchFamily="34" charset="0"/>
              </a:rPr>
              <a:t>Are dental chains allowed in your country</a:t>
            </a:r>
            <a:r>
              <a:rPr lang="en-US" b="1" dirty="0" smtClean="0">
                <a:solidFill>
                  <a:schemeClr val="tx2"/>
                </a:solidFill>
                <a:latin typeface="Arial" panose="020B0604020202020204" pitchFamily="34" charset="0"/>
                <a:cs typeface="Arial" panose="020B0604020202020204" pitchFamily="34" charset="0"/>
              </a:rPr>
              <a:t>?*</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6480466" y="1264613"/>
            <a:ext cx="5198859" cy="369332"/>
          </a:xfrm>
          <a:prstGeom prst="rect">
            <a:avLst/>
          </a:prstGeom>
        </p:spPr>
        <p:txBody>
          <a:bodyPr wrap="none">
            <a:spAutoFit/>
          </a:bodyPr>
          <a:lstStyle/>
          <a:p>
            <a:r>
              <a:rPr lang="en-US" b="1" dirty="0">
                <a:solidFill>
                  <a:schemeClr val="tx2"/>
                </a:solidFill>
                <a:latin typeface="Arial" panose="020B0604020202020204" pitchFamily="34" charset="0"/>
                <a:cs typeface="Arial" panose="020B0604020202020204" pitchFamily="34" charset="0"/>
              </a:rPr>
              <a:t>If yes, do dental chains exist in your country?</a:t>
            </a:r>
            <a:endParaRPr lang="fr-BE" b="1"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1813004" y="5657671"/>
            <a:ext cx="6068627" cy="1061829"/>
          </a:xfrm>
          <a:prstGeom prst="rect">
            <a:avLst/>
          </a:prstGeom>
        </p:spPr>
        <p:txBody>
          <a:bodyPr wrap="square">
            <a:spAutoFit/>
          </a:bodyPr>
          <a:lstStyle/>
          <a:p>
            <a:r>
              <a:rPr lang="en-US" sz="1050" dirty="0" smtClean="0">
                <a:solidFill>
                  <a:schemeClr val="tx2"/>
                </a:solidFill>
                <a:latin typeface="Arial" panose="020B0604020202020204" pitchFamily="34" charset="0"/>
                <a:cs typeface="Arial" panose="020B0604020202020204" pitchFamily="34" charset="0"/>
              </a:rPr>
              <a:t>* An </a:t>
            </a:r>
            <a:r>
              <a:rPr lang="en-US" sz="1050" dirty="0">
                <a:solidFill>
                  <a:schemeClr val="tx2"/>
                </a:solidFill>
                <a:latin typeface="Arial" panose="020B0604020202020204" pitchFamily="34" charset="0"/>
                <a:cs typeface="Arial" panose="020B0604020202020204" pitchFamily="34" charset="0"/>
              </a:rPr>
              <a:t>explicit permission for establishing dental chains does not exist nor does an explicit ban exist. By the fact that non-dentists defined by Section 95 (1a) of Social Security Code V are allowed to establish medical care </a:t>
            </a:r>
            <a:r>
              <a:rPr lang="en-US" sz="1050" dirty="0" err="1">
                <a:solidFill>
                  <a:schemeClr val="tx2"/>
                </a:solidFill>
                <a:latin typeface="Arial" panose="020B0604020202020204" pitchFamily="34" charset="0"/>
                <a:cs typeface="Arial" panose="020B0604020202020204" pitchFamily="34" charset="0"/>
              </a:rPr>
              <a:t>centres</a:t>
            </a:r>
            <a:r>
              <a:rPr lang="en-US" sz="1050" dirty="0">
                <a:solidFill>
                  <a:schemeClr val="tx2"/>
                </a:solidFill>
                <a:latin typeface="Arial" panose="020B0604020202020204" pitchFamily="34" charset="0"/>
                <a:cs typeface="Arial" panose="020B0604020202020204" pitchFamily="34" charset="0"/>
              </a:rPr>
              <a:t> and the possibility to establish pure dental care </a:t>
            </a:r>
            <a:r>
              <a:rPr lang="en-US" sz="1050" dirty="0" err="1">
                <a:solidFill>
                  <a:schemeClr val="tx2"/>
                </a:solidFill>
                <a:latin typeface="Arial" panose="020B0604020202020204" pitchFamily="34" charset="0"/>
                <a:cs typeface="Arial" panose="020B0604020202020204" pitchFamily="34" charset="0"/>
              </a:rPr>
              <a:t>centres</a:t>
            </a:r>
            <a:r>
              <a:rPr lang="en-US" sz="1050" dirty="0">
                <a:solidFill>
                  <a:schemeClr val="tx2"/>
                </a:solidFill>
                <a:latin typeface="Arial" panose="020B0604020202020204" pitchFamily="34" charset="0"/>
                <a:cs typeface="Arial" panose="020B0604020202020204" pitchFamily="34" charset="0"/>
              </a:rPr>
              <a:t> (so-called Z-MVZ), the lawmakers have indirectly laid the foundations for establishing dental chains. This drives increasingly towards creating corporate-like structures that are in the hands of yield-oriented investors.</a:t>
            </a:r>
            <a:endParaRPr lang="fr-BE" sz="1050" dirty="0">
              <a:solidFill>
                <a:schemeClr val="tx2"/>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a:stretch>
            <a:fillRect/>
          </a:stretch>
        </p:blipFill>
        <p:spPr>
          <a:xfrm>
            <a:off x="1501459" y="5657671"/>
            <a:ext cx="311545" cy="340623"/>
          </a:xfrm>
          <a:prstGeom prst="rect">
            <a:avLst/>
          </a:prstGeom>
        </p:spPr>
      </p:pic>
      <p:pic>
        <p:nvPicPr>
          <p:cNvPr id="6" name="Picture 5"/>
          <p:cNvPicPr>
            <a:picLocks noChangeAspect="1"/>
          </p:cNvPicPr>
          <p:nvPr/>
        </p:nvPicPr>
        <p:blipFill rotWithShape="1">
          <a:blip r:embed="rId4"/>
          <a:srcRect r="52697"/>
          <a:stretch/>
        </p:blipFill>
        <p:spPr>
          <a:xfrm>
            <a:off x="838200" y="1784683"/>
            <a:ext cx="3208020" cy="2647950"/>
          </a:xfrm>
          <a:prstGeom prst="rect">
            <a:avLst/>
          </a:prstGeom>
        </p:spPr>
      </p:pic>
      <p:pic>
        <p:nvPicPr>
          <p:cNvPr id="7" name="Picture 6"/>
          <p:cNvPicPr>
            <a:picLocks noChangeAspect="1"/>
          </p:cNvPicPr>
          <p:nvPr/>
        </p:nvPicPr>
        <p:blipFill>
          <a:blip r:embed="rId5"/>
          <a:stretch>
            <a:fillRect/>
          </a:stretch>
        </p:blipFill>
        <p:spPr>
          <a:xfrm>
            <a:off x="4129075" y="2321833"/>
            <a:ext cx="2143125" cy="1666875"/>
          </a:xfrm>
          <a:prstGeom prst="rect">
            <a:avLst/>
          </a:prstGeom>
        </p:spPr>
      </p:pic>
      <p:pic>
        <p:nvPicPr>
          <p:cNvPr id="8" name="Picture 7"/>
          <p:cNvPicPr>
            <a:picLocks noChangeAspect="1"/>
          </p:cNvPicPr>
          <p:nvPr/>
        </p:nvPicPr>
        <p:blipFill>
          <a:blip r:embed="rId6"/>
          <a:stretch>
            <a:fillRect/>
          </a:stretch>
        </p:blipFill>
        <p:spPr>
          <a:xfrm>
            <a:off x="6480466" y="1784683"/>
            <a:ext cx="3248025" cy="2514600"/>
          </a:xfrm>
          <a:prstGeom prst="rect">
            <a:avLst/>
          </a:prstGeom>
        </p:spPr>
      </p:pic>
      <p:pic>
        <p:nvPicPr>
          <p:cNvPr id="10" name="Picture 9"/>
          <p:cNvPicPr>
            <a:picLocks noChangeAspect="1"/>
          </p:cNvPicPr>
          <p:nvPr/>
        </p:nvPicPr>
        <p:blipFill>
          <a:blip r:embed="rId7"/>
          <a:stretch>
            <a:fillRect/>
          </a:stretch>
        </p:blipFill>
        <p:spPr>
          <a:xfrm>
            <a:off x="9936757" y="2321833"/>
            <a:ext cx="1940111" cy="1045318"/>
          </a:xfrm>
          <a:prstGeom prst="rect">
            <a:avLst/>
          </a:prstGeom>
        </p:spPr>
      </p:pic>
    </p:spTree>
    <p:extLst>
      <p:ext uri="{BB962C8B-B14F-4D97-AF65-F5344CB8AC3E}">
        <p14:creationId xmlns:p14="http://schemas.microsoft.com/office/powerpoint/2010/main" val="2390066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LEGAL SITUATION - IV</a:t>
            </a:r>
            <a:endParaRPr lang="fr-BE" sz="3200" b="1" dirty="0">
              <a:solidFill>
                <a:schemeClr val="tx2"/>
              </a:solidFill>
            </a:endParaRPr>
          </a:p>
        </p:txBody>
      </p:sp>
      <p:sp>
        <p:nvSpPr>
          <p:cNvPr id="2" name="Rectangle 1"/>
          <p:cNvSpPr/>
          <p:nvPr/>
        </p:nvSpPr>
        <p:spPr>
          <a:xfrm>
            <a:off x="838200" y="1273491"/>
            <a:ext cx="6340197" cy="369332"/>
          </a:xfrm>
          <a:prstGeom prst="rect">
            <a:avLst/>
          </a:prstGeom>
        </p:spPr>
        <p:txBody>
          <a:bodyPr wrap="none">
            <a:spAutoFit/>
          </a:bodyPr>
          <a:lstStyle/>
          <a:p>
            <a:r>
              <a:rPr lang="en-US" b="1" dirty="0">
                <a:solidFill>
                  <a:schemeClr val="tx2"/>
                </a:solidFill>
                <a:latin typeface="Arial" panose="020B0604020202020204" pitchFamily="34" charset="0"/>
                <a:cs typeface="Arial" panose="020B0604020202020204" pitchFamily="34" charset="0"/>
              </a:rPr>
              <a:t>If no, which law prevents dental chains in your country?</a:t>
            </a:r>
            <a:endParaRPr lang="fr-BE"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1384697" y="2099114"/>
            <a:ext cx="3172728" cy="369332"/>
          </a:xfrm>
          <a:prstGeom prst="rect">
            <a:avLst/>
          </a:prstGeom>
        </p:spPr>
        <p:txBody>
          <a:bodyPr wrap="none">
            <a:spAutoFit/>
          </a:bodyPr>
          <a:lstStyle/>
          <a:p>
            <a:r>
              <a:rPr lang="fr-BE" dirty="0">
                <a:solidFill>
                  <a:schemeClr val="tx2"/>
                </a:solidFill>
                <a:latin typeface="Arial" panose="020B0604020202020204" pitchFamily="34" charset="0"/>
                <a:cs typeface="Arial" panose="020B0604020202020204" pitchFamily="34" charset="0"/>
              </a:rPr>
              <a:t>Dental </a:t>
            </a:r>
            <a:r>
              <a:rPr lang="fr-BE" dirty="0" err="1">
                <a:solidFill>
                  <a:schemeClr val="tx2"/>
                </a:solidFill>
                <a:latin typeface="Arial" panose="020B0604020202020204" pitchFamily="34" charset="0"/>
                <a:cs typeface="Arial" panose="020B0604020202020204" pitchFamily="34" charset="0"/>
              </a:rPr>
              <a:t>Act</a:t>
            </a:r>
            <a:r>
              <a:rPr lang="fr-BE" dirty="0">
                <a:solidFill>
                  <a:schemeClr val="tx2"/>
                </a:solidFill>
                <a:latin typeface="Arial" panose="020B0604020202020204" pitchFamily="34" charset="0"/>
                <a:cs typeface="Arial" panose="020B0604020202020204" pitchFamily="34" charset="0"/>
              </a:rPr>
              <a:t> (</a:t>
            </a:r>
            <a:r>
              <a:rPr lang="fr-BE" dirty="0" err="1">
                <a:solidFill>
                  <a:schemeClr val="tx2"/>
                </a:solidFill>
                <a:latin typeface="Arial" panose="020B0604020202020204" pitchFamily="34" charset="0"/>
                <a:cs typeface="Arial" panose="020B0604020202020204" pitchFamily="34" charset="0"/>
              </a:rPr>
              <a:t>Zahnärztegesetz</a:t>
            </a:r>
            <a:r>
              <a:rPr lang="fr-BE" dirty="0">
                <a:solidFill>
                  <a:schemeClr val="tx2"/>
                </a:solidFill>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3"/>
          <a:stretch>
            <a:fillRect/>
          </a:stretch>
        </p:blipFill>
        <p:spPr>
          <a:xfrm>
            <a:off x="775341" y="1968101"/>
            <a:ext cx="719747" cy="631357"/>
          </a:xfrm>
          <a:prstGeom prst="rect">
            <a:avLst/>
          </a:prstGeom>
        </p:spPr>
      </p:pic>
    </p:spTree>
    <p:extLst>
      <p:ext uri="{BB962C8B-B14F-4D97-AF65-F5344CB8AC3E}">
        <p14:creationId xmlns:p14="http://schemas.microsoft.com/office/powerpoint/2010/main" val="3628149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505956"/>
            <a:ext cx="10515600" cy="590839"/>
          </a:xfrm>
        </p:spPr>
        <p:txBody>
          <a:bodyPr>
            <a:noAutofit/>
          </a:bodyPr>
          <a:lstStyle/>
          <a:p>
            <a:r>
              <a:rPr lang="en-US" sz="3200" b="1" dirty="0" smtClean="0">
                <a:solidFill>
                  <a:schemeClr val="tx2"/>
                </a:solidFill>
              </a:rPr>
              <a:t>DENTAL CHAINS – I</a:t>
            </a:r>
            <a:endParaRPr lang="fr-BE" sz="3200" b="1" dirty="0">
              <a:solidFill>
                <a:schemeClr val="tx2"/>
              </a:solidFill>
            </a:endParaRPr>
          </a:p>
        </p:txBody>
      </p:sp>
      <p:sp>
        <p:nvSpPr>
          <p:cNvPr id="2" name="Rectangle 1"/>
          <p:cNvSpPr/>
          <p:nvPr/>
        </p:nvSpPr>
        <p:spPr>
          <a:xfrm>
            <a:off x="838199" y="1197136"/>
            <a:ext cx="8936115" cy="369332"/>
          </a:xfrm>
          <a:prstGeom prst="rect">
            <a:avLst/>
          </a:prstGeom>
        </p:spPr>
        <p:txBody>
          <a:bodyPr wrap="square">
            <a:spAutoFit/>
          </a:bodyPr>
          <a:lstStyle/>
          <a:p>
            <a:r>
              <a:rPr lang="en-US" b="1" dirty="0">
                <a:solidFill>
                  <a:schemeClr val="tx2"/>
                </a:solidFill>
                <a:latin typeface="Arial" panose="020B0604020202020204" pitchFamily="34" charset="0"/>
                <a:cs typeface="Arial" panose="020B0604020202020204" pitchFamily="34" charset="0"/>
              </a:rPr>
              <a:t>Approximately how many practices are run by chains in your country?</a:t>
            </a:r>
            <a:endParaRPr lang="fr-BE" b="1"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944336" y="1888262"/>
            <a:ext cx="4398752" cy="3511052"/>
          </a:xfrm>
          <a:prstGeom prst="rect">
            <a:avLst/>
          </a:prstGeom>
        </p:spPr>
      </p:pic>
      <p:pic>
        <p:nvPicPr>
          <p:cNvPr id="6" name="Picture 5"/>
          <p:cNvPicPr>
            <a:picLocks noChangeAspect="1"/>
          </p:cNvPicPr>
          <p:nvPr/>
        </p:nvPicPr>
        <p:blipFill>
          <a:blip r:embed="rId4"/>
          <a:stretch>
            <a:fillRect/>
          </a:stretch>
        </p:blipFill>
        <p:spPr>
          <a:xfrm>
            <a:off x="5883047" y="2785246"/>
            <a:ext cx="2428875" cy="1914525"/>
          </a:xfrm>
          <a:prstGeom prst="rect">
            <a:avLst/>
          </a:prstGeom>
        </p:spPr>
      </p:pic>
    </p:spTree>
    <p:extLst>
      <p:ext uri="{BB962C8B-B14F-4D97-AF65-F5344CB8AC3E}">
        <p14:creationId xmlns:p14="http://schemas.microsoft.com/office/powerpoint/2010/main" val="1305810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1897</TotalTime>
  <Words>3454</Words>
  <Application>Microsoft Office PowerPoint</Application>
  <PresentationFormat>Widescreen</PresentationFormat>
  <Paragraphs>173</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Arial Bold</vt:lpstr>
      <vt:lpstr>Arial Narrow</vt:lpstr>
      <vt:lpstr>Calibri</vt:lpstr>
      <vt:lpstr>Roboto</vt:lpstr>
      <vt:lpstr>Times New Roman</vt:lpstr>
      <vt:lpstr>Wingdings</vt:lpstr>
      <vt:lpstr>Office Theme</vt:lpstr>
      <vt:lpstr>PowerPoint Presentation</vt:lpstr>
      <vt:lpstr>Feedback received from</vt:lpstr>
      <vt:lpstr>LEGAL SITUATION - I</vt:lpstr>
      <vt:lpstr>LEGAL SITUATION – I – CONTINUED</vt:lpstr>
      <vt:lpstr>LEGAL SITUATION – I – CONTINUED </vt:lpstr>
      <vt:lpstr>LEGAL SITUATION - II</vt:lpstr>
      <vt:lpstr>LEGAL SITUATION – III </vt:lpstr>
      <vt:lpstr>LEGAL SITUATION - IV</vt:lpstr>
      <vt:lpstr>DENTAL CHAINS – I</vt:lpstr>
      <vt:lpstr>DENTAL CHAINS – II</vt:lpstr>
      <vt:lpstr>DENTAL CHAINS - III</vt:lpstr>
      <vt:lpstr>DENTAL CHAINS - IV</vt:lpstr>
      <vt:lpstr>DENTAL CHAINS &amp; PROFESSIONAL PRACTICE - I</vt:lpstr>
      <vt:lpstr>DENTAL CHAINS &amp; PROFESSIONAL PRACTICE - II</vt:lpstr>
      <vt:lpstr>DENTAL CHAINS &amp; PROFESSIONAL PRACTICE - III</vt:lpstr>
      <vt:lpstr>ROLE OF DENTAL ASSOCIATIONS/CHAMBERS</vt:lpstr>
      <vt:lpstr>ROLE OF DENTAL ASSOCIATIONS/CHAMBERS - CTND</vt:lpstr>
      <vt:lpstr>ADDITIONAL COMMENTS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Lea Pfefferle</cp:lastModifiedBy>
  <cp:revision>101</cp:revision>
  <cp:lastPrinted>2017-05-22T09:31:52Z</cp:lastPrinted>
  <dcterms:created xsi:type="dcterms:W3CDTF">2017-05-02T11:40:50Z</dcterms:created>
  <dcterms:modified xsi:type="dcterms:W3CDTF">2018-10-16T13:12:00Z</dcterms:modified>
</cp:coreProperties>
</file>