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1" r:id="rId2"/>
    <p:sldId id="309" r:id="rId3"/>
    <p:sldId id="304" r:id="rId4"/>
    <p:sldId id="310" r:id="rId5"/>
    <p:sldId id="264"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9A1C"/>
    <a:srgbClr val="0075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3" autoAdjust="0"/>
    <p:restoredTop sz="84073" autoAdjust="0"/>
  </p:normalViewPr>
  <p:slideViewPr>
    <p:cSldViewPr snapToGrid="0">
      <p:cViewPr varScale="1">
        <p:scale>
          <a:sx n="93" d="100"/>
          <a:sy n="93" d="100"/>
        </p:scale>
        <p:origin x="160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C26D0F-6AE4-420B-84DF-756C42D6B957}" type="datetimeFigureOut">
              <a:rPr lang="fr-BE" smtClean="0"/>
              <a:t>12-11-18</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60B621-C5F4-4A4E-B0D7-C41A4858C12F}" type="slidenum">
              <a:rPr lang="fr-BE" smtClean="0"/>
              <a:t>‹#›</a:t>
            </a:fld>
            <a:endParaRPr lang="fr-BE"/>
          </a:p>
        </p:txBody>
      </p:sp>
    </p:spTree>
    <p:extLst>
      <p:ext uri="{BB962C8B-B14F-4D97-AF65-F5344CB8AC3E}">
        <p14:creationId xmlns:p14="http://schemas.microsoft.com/office/powerpoint/2010/main" val="2464979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Dear all,</a:t>
            </a:r>
            <a:r>
              <a:rPr lang="en-US" baseline="0" dirty="0"/>
              <a:t> the BTF AMR prepared an update to the original 2014 CED resolution on AMR to reflect the progress that has been made on the topic in the last years. As you all know and as we heard this morning in the presentation from Dr Monnet the topic is high up on the policy agenda these days. </a:t>
            </a:r>
          </a:p>
          <a:p>
            <a:endParaRPr lang="en-US" baseline="0" dirty="0"/>
          </a:p>
          <a:p>
            <a:r>
              <a:rPr lang="en-US" baseline="0" dirty="0"/>
              <a:t>We will now show you the updated resolution and ask you to share any comments you may have. We will then vote on the adoption of the updated resolution.  </a:t>
            </a:r>
            <a:endParaRPr lang="en-US" dirty="0"/>
          </a:p>
        </p:txBody>
      </p:sp>
      <p:sp>
        <p:nvSpPr>
          <p:cNvPr id="4" name="Slide Number Placeholder 3"/>
          <p:cNvSpPr>
            <a:spLocks noGrp="1"/>
          </p:cNvSpPr>
          <p:nvPr>
            <p:ph type="sldNum" sz="quarter" idx="10"/>
          </p:nvPr>
        </p:nvSpPr>
        <p:spPr/>
        <p:txBody>
          <a:bodyPr/>
          <a:lstStyle/>
          <a:p>
            <a:fld id="{3B60B621-C5F4-4A4E-B0D7-C41A4858C12F}" type="slidenum">
              <a:rPr lang="fr-BE" smtClean="0"/>
              <a:t>2</a:t>
            </a:fld>
            <a:endParaRPr lang="fr-BE"/>
          </a:p>
        </p:txBody>
      </p:sp>
    </p:spTree>
    <p:extLst>
      <p:ext uri="{BB962C8B-B14F-4D97-AF65-F5344CB8AC3E}">
        <p14:creationId xmlns:p14="http://schemas.microsoft.com/office/powerpoint/2010/main" val="3915970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fr-BE" dirty="0"/>
              <a:t>The Joint Action on AMR has been running for one </a:t>
            </a:r>
            <a:r>
              <a:rPr lang="fr-BE" dirty="0" err="1"/>
              <a:t>year</a:t>
            </a:r>
            <a:r>
              <a:rPr lang="fr-BE" dirty="0"/>
              <a:t> </a:t>
            </a:r>
            <a:r>
              <a:rPr lang="fr-BE" dirty="0" err="1"/>
              <a:t>now</a:t>
            </a:r>
            <a:r>
              <a:rPr lang="fr-BE" dirty="0"/>
              <a:t>. On the slide </a:t>
            </a:r>
            <a:r>
              <a:rPr lang="fr-BE" dirty="0" err="1"/>
              <a:t>you</a:t>
            </a:r>
            <a:r>
              <a:rPr lang="fr-BE" dirty="0"/>
              <a:t> can </a:t>
            </a:r>
            <a:r>
              <a:rPr lang="fr-BE" dirty="0" err="1"/>
              <a:t>see</a:t>
            </a:r>
            <a:r>
              <a:rPr lang="fr-BE" dirty="0"/>
              <a:t> the mission and objectives, </a:t>
            </a:r>
            <a:r>
              <a:rPr lang="fr-BE" dirty="0" err="1"/>
              <a:t>which</a:t>
            </a:r>
            <a:r>
              <a:rPr lang="fr-BE" dirty="0"/>
              <a:t> </a:t>
            </a:r>
            <a:r>
              <a:rPr lang="fr-BE" dirty="0" err="1"/>
              <a:t>is</a:t>
            </a:r>
            <a:r>
              <a:rPr lang="fr-BE" dirty="0"/>
              <a:t> </a:t>
            </a:r>
            <a:r>
              <a:rPr lang="fr-BE" dirty="0" err="1"/>
              <a:t>basically</a:t>
            </a:r>
            <a:r>
              <a:rPr lang="fr-BE" dirty="0"/>
              <a:t> to </a:t>
            </a:r>
            <a:r>
              <a:rPr lang="fr-BE" dirty="0" err="1"/>
              <a:t>promote</a:t>
            </a:r>
            <a:r>
              <a:rPr lang="fr-BE" dirty="0"/>
              <a:t> one </a:t>
            </a:r>
            <a:r>
              <a:rPr lang="fr-BE" dirty="0" err="1"/>
              <a:t>health</a:t>
            </a:r>
            <a:r>
              <a:rPr lang="fr-BE" dirty="0"/>
              <a:t> </a:t>
            </a:r>
            <a:r>
              <a:rPr lang="fr-BE" dirty="0" err="1"/>
              <a:t>policies</a:t>
            </a:r>
            <a:r>
              <a:rPr lang="fr-BE" dirty="0"/>
              <a:t> at </a:t>
            </a:r>
            <a:r>
              <a:rPr lang="fr-BE" dirty="0" err="1"/>
              <a:t>Member</a:t>
            </a:r>
            <a:r>
              <a:rPr lang="fr-BE" dirty="0"/>
              <a:t> State </a:t>
            </a:r>
            <a:r>
              <a:rPr lang="fr-BE" dirty="0" err="1"/>
              <a:t>Level</a:t>
            </a:r>
            <a:r>
              <a:rPr lang="fr-BE" dirty="0"/>
              <a:t>. </a:t>
            </a:r>
          </a:p>
          <a:p>
            <a:pPr marL="171450" indent="-171450">
              <a:buFontTx/>
              <a:buChar char="-"/>
            </a:pPr>
            <a:r>
              <a:rPr lang="fr-BE" dirty="0"/>
              <a:t>The CED </a:t>
            </a:r>
            <a:r>
              <a:rPr lang="fr-BE" dirty="0" err="1"/>
              <a:t>is</a:t>
            </a:r>
            <a:r>
              <a:rPr lang="fr-BE" dirty="0"/>
              <a:t> not </a:t>
            </a:r>
            <a:r>
              <a:rPr lang="fr-BE" dirty="0" err="1"/>
              <a:t>involved</a:t>
            </a:r>
            <a:r>
              <a:rPr lang="fr-BE" dirty="0"/>
              <a:t> in </a:t>
            </a:r>
            <a:r>
              <a:rPr lang="fr-BE" dirty="0" err="1"/>
              <a:t>any</a:t>
            </a:r>
            <a:r>
              <a:rPr lang="fr-BE" dirty="0"/>
              <a:t> of the Work Packages at the moment due to the nature of the Joint Action. </a:t>
            </a:r>
            <a:r>
              <a:rPr lang="fr-BE" dirty="0" err="1"/>
              <a:t>However</a:t>
            </a:r>
            <a:r>
              <a:rPr lang="fr-BE" dirty="0"/>
              <a:t>, the CED </a:t>
            </a:r>
            <a:r>
              <a:rPr lang="fr-BE" dirty="0" err="1"/>
              <a:t>attended</a:t>
            </a:r>
            <a:r>
              <a:rPr lang="fr-BE" dirty="0"/>
              <a:t> the first </a:t>
            </a:r>
            <a:r>
              <a:rPr lang="fr-BE" dirty="0" err="1"/>
              <a:t>annual</a:t>
            </a:r>
            <a:r>
              <a:rPr lang="fr-BE" dirty="0"/>
              <a:t> meeting and the stakeholder forum of the Joint Action in Vienna last </a:t>
            </a:r>
            <a:r>
              <a:rPr lang="fr-BE" dirty="0" err="1"/>
              <a:t>week</a:t>
            </a:r>
            <a:r>
              <a:rPr lang="fr-BE" dirty="0"/>
              <a:t> to </a:t>
            </a:r>
            <a:r>
              <a:rPr lang="fr-BE" dirty="0" err="1"/>
              <a:t>understand</a:t>
            </a:r>
            <a:r>
              <a:rPr lang="fr-BE" dirty="0"/>
              <a:t> the </a:t>
            </a:r>
            <a:r>
              <a:rPr lang="fr-BE" dirty="0" err="1"/>
              <a:t>progress</a:t>
            </a:r>
            <a:r>
              <a:rPr lang="fr-BE" dirty="0"/>
              <a:t> and the outputs of the </a:t>
            </a:r>
            <a:r>
              <a:rPr lang="fr-BE" dirty="0" err="1"/>
              <a:t>different</a:t>
            </a:r>
            <a:r>
              <a:rPr lang="fr-BE" dirty="0"/>
              <a:t> Work Packages. </a:t>
            </a:r>
            <a:r>
              <a:rPr lang="fr-BE" dirty="0" err="1"/>
              <a:t>Unfortunately</a:t>
            </a:r>
            <a:r>
              <a:rPr lang="fr-BE" dirty="0"/>
              <a:t>, </a:t>
            </a:r>
            <a:r>
              <a:rPr lang="fr-BE" dirty="0" err="1"/>
              <a:t>it</a:t>
            </a:r>
            <a:r>
              <a:rPr lang="fr-BE" dirty="0"/>
              <a:t> </a:t>
            </a:r>
            <a:r>
              <a:rPr lang="fr-BE" dirty="0" err="1"/>
              <a:t>seems</a:t>
            </a:r>
            <a:r>
              <a:rPr lang="fr-BE" dirty="0"/>
              <a:t> </a:t>
            </a:r>
            <a:r>
              <a:rPr lang="fr-BE" dirty="0" err="1"/>
              <a:t>that</a:t>
            </a:r>
            <a:r>
              <a:rPr lang="fr-BE" dirty="0"/>
              <a:t> </a:t>
            </a:r>
            <a:r>
              <a:rPr lang="fr-BE" dirty="0" err="1"/>
              <a:t>there</a:t>
            </a:r>
            <a:r>
              <a:rPr lang="fr-BE" dirty="0"/>
              <a:t> </a:t>
            </a:r>
            <a:r>
              <a:rPr lang="fr-BE" dirty="0" err="1"/>
              <a:t>is</a:t>
            </a:r>
            <a:r>
              <a:rPr lang="fr-BE" dirty="0"/>
              <a:t> not </a:t>
            </a:r>
            <a:r>
              <a:rPr lang="fr-BE" dirty="0" err="1"/>
              <a:t>much</a:t>
            </a:r>
            <a:r>
              <a:rPr lang="fr-BE" dirty="0"/>
              <a:t> </a:t>
            </a:r>
            <a:r>
              <a:rPr lang="fr-BE" dirty="0" err="1"/>
              <a:t>progress</a:t>
            </a:r>
            <a:r>
              <a:rPr lang="fr-BE" dirty="0"/>
              <a:t> at the moment and </a:t>
            </a:r>
            <a:r>
              <a:rPr lang="fr-BE" dirty="0" err="1"/>
              <a:t>that</a:t>
            </a:r>
            <a:r>
              <a:rPr lang="fr-BE" dirty="0"/>
              <a:t> stakeholders </a:t>
            </a:r>
            <a:r>
              <a:rPr lang="fr-BE" dirty="0" err="1"/>
              <a:t>other</a:t>
            </a:r>
            <a:r>
              <a:rPr lang="fr-BE" dirty="0"/>
              <a:t> </a:t>
            </a:r>
            <a:r>
              <a:rPr lang="fr-BE" dirty="0" err="1"/>
              <a:t>than</a:t>
            </a:r>
            <a:r>
              <a:rPr lang="fr-BE" dirty="0"/>
              <a:t> the </a:t>
            </a:r>
            <a:r>
              <a:rPr lang="fr-BE" dirty="0" err="1"/>
              <a:t>Member</a:t>
            </a:r>
            <a:r>
              <a:rPr lang="fr-BE" dirty="0"/>
              <a:t> States </a:t>
            </a:r>
            <a:r>
              <a:rPr lang="fr-BE" dirty="0" err="1"/>
              <a:t>involved</a:t>
            </a:r>
            <a:r>
              <a:rPr lang="fr-BE" dirty="0"/>
              <a:t> in the </a:t>
            </a:r>
            <a:r>
              <a:rPr lang="fr-BE" dirty="0" err="1"/>
              <a:t>projects</a:t>
            </a:r>
            <a:r>
              <a:rPr lang="fr-BE" dirty="0"/>
              <a:t> are not </a:t>
            </a:r>
            <a:r>
              <a:rPr lang="fr-BE" dirty="0" err="1"/>
              <a:t>very</a:t>
            </a:r>
            <a:r>
              <a:rPr lang="fr-BE" dirty="0"/>
              <a:t> </a:t>
            </a:r>
            <a:r>
              <a:rPr lang="fr-BE" dirty="0" err="1"/>
              <a:t>well</a:t>
            </a:r>
            <a:r>
              <a:rPr lang="fr-BE" dirty="0"/>
              <a:t> </a:t>
            </a:r>
            <a:r>
              <a:rPr lang="fr-BE" dirty="0" err="1"/>
              <a:t>involved</a:t>
            </a:r>
            <a:r>
              <a:rPr lang="fr-BE" dirty="0"/>
              <a:t>. </a:t>
            </a:r>
          </a:p>
          <a:p>
            <a:pPr marL="171450" indent="-171450">
              <a:buFontTx/>
              <a:buChar char="-"/>
            </a:pPr>
            <a:r>
              <a:rPr lang="fr-BE" dirty="0"/>
              <a:t>If </a:t>
            </a:r>
            <a:r>
              <a:rPr lang="fr-BE" dirty="0" err="1"/>
              <a:t>there</a:t>
            </a:r>
            <a:r>
              <a:rPr lang="fr-BE" dirty="0"/>
              <a:t> </a:t>
            </a:r>
            <a:r>
              <a:rPr lang="fr-BE" dirty="0" err="1"/>
              <a:t>is</a:t>
            </a:r>
            <a:r>
              <a:rPr lang="fr-BE" dirty="0"/>
              <a:t> a </a:t>
            </a:r>
            <a:r>
              <a:rPr lang="fr-BE" dirty="0" err="1"/>
              <a:t>possibility</a:t>
            </a:r>
            <a:r>
              <a:rPr lang="fr-BE" dirty="0"/>
              <a:t> for the CED to engage </a:t>
            </a:r>
            <a:r>
              <a:rPr lang="fr-BE" dirty="0" err="1"/>
              <a:t>we</a:t>
            </a:r>
            <a:r>
              <a:rPr lang="fr-BE" dirty="0"/>
              <a:t> </a:t>
            </a:r>
            <a:r>
              <a:rPr lang="fr-BE" dirty="0" err="1"/>
              <a:t>will</a:t>
            </a:r>
            <a:r>
              <a:rPr lang="fr-BE" dirty="0"/>
              <a:t> do </a:t>
            </a:r>
            <a:r>
              <a:rPr lang="fr-BE" dirty="0" err="1"/>
              <a:t>so</a:t>
            </a:r>
            <a:r>
              <a:rPr lang="fr-BE" dirty="0"/>
              <a:t> but </a:t>
            </a:r>
            <a:r>
              <a:rPr lang="fr-BE" dirty="0" err="1"/>
              <a:t>it</a:t>
            </a:r>
            <a:r>
              <a:rPr lang="fr-BE" dirty="0"/>
              <a:t> </a:t>
            </a:r>
            <a:r>
              <a:rPr lang="fr-BE" dirty="0" err="1"/>
              <a:t>remains</a:t>
            </a:r>
            <a:r>
              <a:rPr lang="fr-BE" dirty="0"/>
              <a:t> to </a:t>
            </a:r>
            <a:r>
              <a:rPr lang="fr-BE" dirty="0" err="1"/>
              <a:t>be</a:t>
            </a:r>
            <a:r>
              <a:rPr lang="fr-BE" dirty="0"/>
              <a:t> </a:t>
            </a:r>
            <a:r>
              <a:rPr lang="fr-BE" dirty="0" err="1"/>
              <a:t>seen</a:t>
            </a:r>
            <a:r>
              <a:rPr lang="fr-BE" dirty="0"/>
              <a:t> if </a:t>
            </a:r>
            <a:r>
              <a:rPr lang="fr-BE" dirty="0" err="1"/>
              <a:t>there</a:t>
            </a:r>
            <a:r>
              <a:rPr lang="fr-BE" dirty="0"/>
              <a:t> </a:t>
            </a:r>
            <a:r>
              <a:rPr lang="fr-BE" dirty="0" err="1"/>
              <a:t>is</a:t>
            </a:r>
            <a:r>
              <a:rPr lang="fr-BE" dirty="0"/>
              <a:t> </a:t>
            </a:r>
            <a:r>
              <a:rPr lang="fr-BE" dirty="0" err="1"/>
              <a:t>any</a:t>
            </a:r>
            <a:r>
              <a:rPr lang="fr-BE" dirty="0"/>
              <a:t> </a:t>
            </a:r>
            <a:r>
              <a:rPr lang="fr-BE" dirty="0" err="1"/>
              <a:t>valuable</a:t>
            </a:r>
            <a:r>
              <a:rPr lang="fr-BE" dirty="0"/>
              <a:t> output </a:t>
            </a:r>
            <a:r>
              <a:rPr lang="fr-BE" dirty="0" err="1"/>
              <a:t>from</a:t>
            </a:r>
            <a:r>
              <a:rPr lang="fr-BE" dirty="0"/>
              <a:t> </a:t>
            </a:r>
            <a:r>
              <a:rPr lang="fr-BE" dirty="0" err="1"/>
              <a:t>this</a:t>
            </a:r>
            <a:r>
              <a:rPr lang="fr-BE" dirty="0"/>
              <a:t> Joint Action.</a:t>
            </a:r>
          </a:p>
        </p:txBody>
      </p:sp>
      <p:sp>
        <p:nvSpPr>
          <p:cNvPr id="4" name="Slide Number Placeholder 3"/>
          <p:cNvSpPr>
            <a:spLocks noGrp="1"/>
          </p:cNvSpPr>
          <p:nvPr>
            <p:ph type="sldNum" sz="quarter" idx="10"/>
          </p:nvPr>
        </p:nvSpPr>
        <p:spPr/>
        <p:txBody>
          <a:bodyPr/>
          <a:lstStyle/>
          <a:p>
            <a:fld id="{3B60B621-C5F4-4A4E-B0D7-C41A4858C12F}" type="slidenum">
              <a:rPr lang="fr-BE" smtClean="0"/>
              <a:t>3</a:t>
            </a:fld>
            <a:endParaRPr lang="fr-BE"/>
          </a:p>
        </p:txBody>
      </p:sp>
    </p:spTree>
    <p:extLst>
      <p:ext uri="{BB962C8B-B14F-4D97-AF65-F5344CB8AC3E}">
        <p14:creationId xmlns:p14="http://schemas.microsoft.com/office/powerpoint/2010/main" val="3909746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As</a:t>
            </a:r>
            <a:r>
              <a:rPr lang="en-US" baseline="0" dirty="0"/>
              <a:t> you heard this morning, the CED is working more closely with the ECDC</a:t>
            </a:r>
          </a:p>
          <a:p>
            <a:pPr marL="171450" indent="-171450">
              <a:buFontTx/>
              <a:buChar char="-"/>
            </a:pPr>
            <a:r>
              <a:rPr lang="en-US" baseline="0" dirty="0"/>
              <a:t>ECDC and Public Health England are working on a survey on healthcare professionals knowledge of and attitudes towards AMR. Together with other stakeholders we are helping to fine tune the survey and make it relevant for healthcare professionals. The survey should be sent out in January and we will share it with the CED members and hope that you can encourage your members to participate in it.  </a:t>
            </a:r>
          </a:p>
          <a:p>
            <a:pPr marL="171450" indent="-171450">
              <a:buFontTx/>
              <a:buChar char="-"/>
            </a:pPr>
            <a:r>
              <a:rPr lang="en-US" baseline="0" dirty="0"/>
              <a:t>The goal is to create a first baseline overview of our professions’ attitudes and knowledge of the issue that can then be used for future policy recommendations. </a:t>
            </a:r>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4</a:t>
            </a:fld>
            <a:endParaRPr lang="fr-BE"/>
          </a:p>
        </p:txBody>
      </p:sp>
    </p:spTree>
    <p:extLst>
      <p:ext uri="{BB962C8B-B14F-4D97-AF65-F5344CB8AC3E}">
        <p14:creationId xmlns:p14="http://schemas.microsoft.com/office/powerpoint/2010/main" val="4177005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5</a:t>
            </a:fld>
            <a:endParaRPr lang="fr-BE"/>
          </a:p>
        </p:txBody>
      </p:sp>
    </p:spTree>
    <p:extLst>
      <p:ext uri="{BB962C8B-B14F-4D97-AF65-F5344CB8AC3E}">
        <p14:creationId xmlns:p14="http://schemas.microsoft.com/office/powerpoint/2010/main" val="406801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atin typeface="Arial Bold"/>
              </a:defRPr>
            </a:lvl1pPr>
          </a:lstStyle>
          <a:p>
            <a:r>
              <a:rPr lang="en-US" dirty="0"/>
              <a:t>Click to edit Master title style</a:t>
            </a:r>
            <a:endParaRPr lang="fr-B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12-11-18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sp>
        <p:nvSpPr>
          <p:cNvPr id="7" name="Rectangle 6"/>
          <p:cNvSpPr/>
          <p:nvPr userDrawn="1"/>
        </p:nvSpPr>
        <p:spPr>
          <a:xfrm>
            <a:off x="168731" y="6538912"/>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95729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12-11-18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93007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12-11-18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7481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0515600" cy="590839"/>
          </a:xfrm>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12-11-18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1" y="5627716"/>
            <a:ext cx="884704" cy="1108770"/>
          </a:xfrm>
          <a:prstGeom prst="rect">
            <a:avLst/>
          </a:prstGeom>
        </p:spPr>
      </p:pic>
      <p:cxnSp>
        <p:nvCxnSpPr>
          <p:cNvPr id="10" name="Straight Connector 9"/>
          <p:cNvCxnSpPr/>
          <p:nvPr userDrawn="1"/>
        </p:nvCxnSpPr>
        <p:spPr>
          <a:xfrm flipV="1">
            <a:off x="838200" y="1112993"/>
            <a:ext cx="10538818" cy="7647"/>
          </a:xfrm>
          <a:prstGeom prst="line">
            <a:avLst/>
          </a:prstGeom>
          <a:ln w="38100">
            <a:solidFill>
              <a:srgbClr val="0075B9"/>
            </a:solidFill>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9474938" y="6475254"/>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7077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11F4F-4A8E-414D-AD93-493223AEA4F0}" type="datetimeFigureOut">
              <a:rPr lang="fr-BE" smtClean="0"/>
              <a:t>12-11-18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18127" y="5760720"/>
            <a:ext cx="775466" cy="971866"/>
          </a:xfrm>
          <a:prstGeom prst="rect">
            <a:avLst/>
          </a:prstGeom>
        </p:spPr>
      </p:pic>
    </p:spTree>
    <p:extLst>
      <p:ext uri="{BB962C8B-B14F-4D97-AF65-F5344CB8AC3E}">
        <p14:creationId xmlns:p14="http://schemas.microsoft.com/office/powerpoint/2010/main" val="262748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3DD11F4F-4A8E-414D-AD93-493223AEA4F0}" type="datetimeFigureOut">
              <a:rPr lang="fr-BE" smtClean="0"/>
              <a:t>12-11-18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8225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old"/>
              </a:defRPr>
            </a:lvl1pPr>
          </a:lstStyle>
          <a:p>
            <a:r>
              <a:rPr lang="en-US" dirty="0"/>
              <a:t>Click to edit Master title style</a:t>
            </a:r>
            <a:endParaRPr lang="fr-BE"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3DD11F4F-4A8E-414D-AD93-493223AEA4F0}" type="datetimeFigureOut">
              <a:rPr lang="fr-BE" smtClean="0"/>
              <a:t>12-11-18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18B77B-BE49-459A-AF8D-9802ED7A4A3D}" type="slidenum">
              <a:rPr lang="fr-BE" smtClean="0"/>
              <a:t>‹#›</a:t>
            </a:fld>
            <a:endParaRPr lang="fr-BE"/>
          </a:p>
        </p:txBody>
      </p:sp>
      <p:pic>
        <p:nvPicPr>
          <p:cNvPr id="10" name="Picture 9"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6361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BE" dirty="0"/>
          </a:p>
        </p:txBody>
      </p:sp>
      <p:sp>
        <p:nvSpPr>
          <p:cNvPr id="3" name="Date Placeholder 2"/>
          <p:cNvSpPr>
            <a:spLocks noGrp="1"/>
          </p:cNvSpPr>
          <p:nvPr>
            <p:ph type="dt" sz="half" idx="10"/>
          </p:nvPr>
        </p:nvSpPr>
        <p:spPr/>
        <p:txBody>
          <a:bodyPr/>
          <a:lstStyle/>
          <a:p>
            <a:fld id="{3DD11F4F-4A8E-414D-AD93-493223AEA4F0}" type="datetimeFigureOut">
              <a:rPr lang="fr-BE" smtClean="0"/>
              <a:t>12-11-18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18B77B-BE49-459A-AF8D-9802ED7A4A3D}" type="slidenum">
              <a:rPr lang="fr-BE" smtClean="0"/>
              <a:t>‹#›</a:t>
            </a:fld>
            <a:endParaRPr lang="fr-BE"/>
          </a:p>
        </p:txBody>
      </p:sp>
      <p:pic>
        <p:nvPicPr>
          <p:cNvPr id="6" name="Picture 5"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70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1F4F-4A8E-414D-AD93-493223AEA4F0}" type="datetimeFigureOut">
              <a:rPr lang="fr-BE" smtClean="0"/>
              <a:t>12-11-18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18B77B-BE49-459A-AF8D-9802ED7A4A3D}" type="slidenum">
              <a:rPr lang="fr-BE" smtClean="0"/>
              <a:t>‹#›</a:t>
            </a:fld>
            <a:endParaRPr lang="fr-BE"/>
          </a:p>
        </p:txBody>
      </p:sp>
      <p:pic>
        <p:nvPicPr>
          <p:cNvPr id="5" name="Picture 4"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
        <p:nvSpPr>
          <p:cNvPr id="6" name="Rectangle 5"/>
          <p:cNvSpPr/>
          <p:nvPr userDrawn="1"/>
        </p:nvSpPr>
        <p:spPr>
          <a:xfrm>
            <a:off x="9471308" y="6490265"/>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224444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12-11-18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3640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12-11-18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55670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590839"/>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1F4F-4A8E-414D-AD93-493223AEA4F0}" type="datetimeFigureOut">
              <a:rPr lang="fr-BE" smtClean="0"/>
              <a:t>12-11-18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8B77B-BE49-459A-AF8D-9802ED7A4A3D}" type="slidenum">
              <a:rPr lang="fr-BE" smtClean="0"/>
              <a:t>‹#›</a:t>
            </a:fld>
            <a:endParaRPr lang="fr-BE"/>
          </a:p>
        </p:txBody>
      </p:sp>
    </p:spTree>
    <p:extLst>
      <p:ext uri="{BB962C8B-B14F-4D97-AF65-F5344CB8AC3E}">
        <p14:creationId xmlns:p14="http://schemas.microsoft.com/office/powerpoint/2010/main" val="1347249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u dental_ppt2_DARK_V03.png"/>
          <p:cNvPicPr>
            <a:picLocks noChangeAspect="1"/>
          </p:cNvPicPr>
          <p:nvPr/>
        </p:nvPicPr>
        <p:blipFill>
          <a:blip r:embed="rId2"/>
          <a:srcRect l="12204" t="5249" r="75864" b="74801"/>
          <a:stretch>
            <a:fillRect/>
          </a:stretch>
        </p:blipFill>
        <p:spPr>
          <a:xfrm>
            <a:off x="6882865" y="266559"/>
            <a:ext cx="5043847" cy="6321280"/>
          </a:xfrm>
          <a:prstGeom prst="rect">
            <a:avLst/>
          </a:prstGeom>
        </p:spPr>
      </p:pic>
      <p:sp>
        <p:nvSpPr>
          <p:cNvPr id="8" name="TextBox 7"/>
          <p:cNvSpPr txBox="1"/>
          <p:nvPr/>
        </p:nvSpPr>
        <p:spPr>
          <a:xfrm>
            <a:off x="636242" y="3259825"/>
            <a:ext cx="5227654" cy="584775"/>
          </a:xfrm>
          <a:prstGeom prst="rect">
            <a:avLst/>
          </a:prstGeom>
          <a:noFill/>
        </p:spPr>
        <p:txBody>
          <a:bodyPr wrap="square" rtlCol="0">
            <a:spAutoFit/>
          </a:bodyPr>
          <a:lstStyle/>
          <a:p>
            <a:r>
              <a:rPr lang="en-US" sz="3200" b="1" dirty="0">
                <a:solidFill>
                  <a:srgbClr val="DA9A1C"/>
                </a:solidFill>
                <a:latin typeface="Arial Bold"/>
              </a:rPr>
              <a:t>BTF AMR</a:t>
            </a:r>
          </a:p>
        </p:txBody>
      </p:sp>
      <p:sp>
        <p:nvSpPr>
          <p:cNvPr id="9" name="TextBox 8"/>
          <p:cNvSpPr txBox="1"/>
          <p:nvPr/>
        </p:nvSpPr>
        <p:spPr>
          <a:xfrm>
            <a:off x="636242" y="5618227"/>
            <a:ext cx="5227654" cy="369332"/>
          </a:xfrm>
          <a:prstGeom prst="rect">
            <a:avLst/>
          </a:prstGeom>
          <a:noFill/>
        </p:spPr>
        <p:txBody>
          <a:bodyPr wrap="square" rtlCol="0">
            <a:spAutoFit/>
          </a:bodyPr>
          <a:lstStyle/>
          <a:p>
            <a:r>
              <a:rPr lang="en-US" b="1" dirty="0">
                <a:solidFill>
                  <a:srgbClr val="DA9A1C"/>
                </a:solidFill>
                <a:latin typeface="Arial Bold"/>
              </a:rPr>
              <a:t>Brussels, November 2018 GM</a:t>
            </a:r>
          </a:p>
        </p:txBody>
      </p:sp>
      <p:sp>
        <p:nvSpPr>
          <p:cNvPr id="6" name="TextBox 5"/>
          <p:cNvSpPr txBox="1"/>
          <p:nvPr/>
        </p:nvSpPr>
        <p:spPr>
          <a:xfrm>
            <a:off x="636241" y="4158810"/>
            <a:ext cx="5915283" cy="830997"/>
          </a:xfrm>
          <a:prstGeom prst="rect">
            <a:avLst/>
          </a:prstGeom>
          <a:noFill/>
        </p:spPr>
        <p:txBody>
          <a:bodyPr wrap="square" rtlCol="0">
            <a:spAutoFit/>
          </a:bodyPr>
          <a:lstStyle/>
          <a:p>
            <a:r>
              <a:rPr lang="en-US" sz="2400" b="1" dirty="0">
                <a:solidFill>
                  <a:srgbClr val="DA9A1C"/>
                </a:solidFill>
                <a:latin typeface="Arial Bold"/>
              </a:rPr>
              <a:t>Hans Schrangl, BTF Chair</a:t>
            </a:r>
          </a:p>
          <a:p>
            <a:r>
              <a:rPr lang="en-US" sz="2400" b="1" dirty="0">
                <a:solidFill>
                  <a:srgbClr val="DA9A1C"/>
                </a:solidFill>
                <a:latin typeface="Arial Bold"/>
              </a:rPr>
              <a:t>CED General Meeting</a:t>
            </a:r>
          </a:p>
        </p:txBody>
      </p:sp>
    </p:spTree>
    <p:extLst>
      <p:ext uri="{BB962C8B-B14F-4D97-AF65-F5344CB8AC3E}">
        <p14:creationId xmlns:p14="http://schemas.microsoft.com/office/powerpoint/2010/main" val="181992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AMR RESOLUTION</a:t>
            </a:r>
            <a:endParaRPr lang="fr-BE" b="1" dirty="0">
              <a:solidFill>
                <a:schemeClr val="tx2"/>
              </a:solidFill>
            </a:endParaRPr>
          </a:p>
        </p:txBody>
      </p:sp>
      <p:pic>
        <p:nvPicPr>
          <p:cNvPr id="3" name="Picture 2"/>
          <p:cNvPicPr>
            <a:picLocks noChangeAspect="1"/>
          </p:cNvPicPr>
          <p:nvPr/>
        </p:nvPicPr>
        <p:blipFill>
          <a:blip r:embed="rId3"/>
          <a:stretch>
            <a:fillRect/>
          </a:stretch>
        </p:blipFill>
        <p:spPr>
          <a:xfrm>
            <a:off x="4536246" y="1652954"/>
            <a:ext cx="3119508" cy="4767943"/>
          </a:xfrm>
          <a:prstGeom prst="rect">
            <a:avLst/>
          </a:prstGeom>
        </p:spPr>
      </p:pic>
    </p:spTree>
    <p:extLst>
      <p:ext uri="{BB962C8B-B14F-4D97-AF65-F5344CB8AC3E}">
        <p14:creationId xmlns:p14="http://schemas.microsoft.com/office/powerpoint/2010/main" val="3750167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1059048" cy="590839"/>
          </a:xfrm>
        </p:spPr>
        <p:txBody>
          <a:bodyPr>
            <a:normAutofit fontScale="90000"/>
          </a:bodyPr>
          <a:lstStyle/>
          <a:p>
            <a:r>
              <a:rPr lang="en-US" b="1" dirty="0">
                <a:solidFill>
                  <a:schemeClr val="tx2"/>
                </a:solidFill>
              </a:rPr>
              <a:t>JOINT ACTION ON AMR</a:t>
            </a:r>
            <a:endParaRPr lang="fr-BE" dirty="0"/>
          </a:p>
        </p:txBody>
      </p:sp>
      <p:pic>
        <p:nvPicPr>
          <p:cNvPr id="3" name="Picture 2">
            <a:extLst>
              <a:ext uri="{FF2B5EF4-FFF2-40B4-BE49-F238E27FC236}">
                <a16:creationId xmlns:a16="http://schemas.microsoft.com/office/drawing/2014/main" id="{09BDF16D-80E5-46D3-9C2F-801D7871C52C}"/>
              </a:ext>
            </a:extLst>
          </p:cNvPr>
          <p:cNvPicPr>
            <a:picLocks noChangeAspect="1"/>
          </p:cNvPicPr>
          <p:nvPr/>
        </p:nvPicPr>
        <p:blipFill>
          <a:blip r:embed="rId3"/>
          <a:stretch>
            <a:fillRect/>
          </a:stretch>
        </p:blipFill>
        <p:spPr>
          <a:xfrm>
            <a:off x="7440618" y="262543"/>
            <a:ext cx="4456630" cy="1453936"/>
          </a:xfrm>
          <a:prstGeom prst="rect">
            <a:avLst/>
          </a:prstGeom>
        </p:spPr>
      </p:pic>
      <p:sp>
        <p:nvSpPr>
          <p:cNvPr id="4" name="TextBox 3">
            <a:extLst>
              <a:ext uri="{FF2B5EF4-FFF2-40B4-BE49-F238E27FC236}">
                <a16:creationId xmlns:a16="http://schemas.microsoft.com/office/drawing/2014/main" id="{D0D893EC-7760-4DAA-B37A-75BAE62F8518}"/>
              </a:ext>
            </a:extLst>
          </p:cNvPr>
          <p:cNvSpPr txBox="1"/>
          <p:nvPr/>
        </p:nvSpPr>
        <p:spPr>
          <a:xfrm>
            <a:off x="974689" y="1517301"/>
            <a:ext cx="10727575" cy="5119350"/>
          </a:xfrm>
          <a:prstGeom prst="rect">
            <a:avLst/>
          </a:prstGeom>
          <a:noFill/>
        </p:spPr>
        <p:txBody>
          <a:bodyPr wrap="square" rtlCol="0">
            <a:spAutoFit/>
          </a:bodyPr>
          <a:lstStyle/>
          <a:p>
            <a:pPr marL="285750" indent="-285750">
              <a:lnSpc>
                <a:spcPct val="150000"/>
              </a:lnSpc>
              <a:buClr>
                <a:srgbClr val="DA9A1C"/>
              </a:buClr>
              <a:buFont typeface="Wingdings" panose="05000000000000000000" pitchFamily="2" charset="2"/>
              <a:buChar char="Ø"/>
            </a:pPr>
            <a:r>
              <a:rPr lang="en-US" sz="2000" b="1" dirty="0">
                <a:solidFill>
                  <a:schemeClr val="tx2"/>
                </a:solidFill>
                <a:latin typeface="Arial" panose="020B0604020202020204" pitchFamily="34" charset="0"/>
                <a:cs typeface="Arial" panose="020B0604020202020204" pitchFamily="34" charset="0"/>
              </a:rPr>
              <a:t>Mission: </a:t>
            </a:r>
            <a:r>
              <a:rPr lang="en-US" dirty="0">
                <a:solidFill>
                  <a:schemeClr val="tx2"/>
                </a:solidFill>
                <a:latin typeface="Arial" panose="020B0604020202020204" pitchFamily="34" charset="0"/>
                <a:cs typeface="Arial" panose="020B0604020202020204" pitchFamily="34" charset="0"/>
              </a:rPr>
              <a:t>Foster synergies among EU Member States by developing and implementing effective One Health policies to fight the rising threat of AMR and to reduce HCAI.</a:t>
            </a:r>
          </a:p>
          <a:p>
            <a:pPr>
              <a:lnSpc>
                <a:spcPct val="150000"/>
              </a:lnSpc>
              <a:buClr>
                <a:srgbClr val="DA9A1C"/>
              </a:buClr>
            </a:pPr>
            <a:endParaRPr lang="en-US" dirty="0">
              <a:solidFill>
                <a:schemeClr val="tx2"/>
              </a:solidFill>
              <a:latin typeface="Arial" panose="020B0604020202020204" pitchFamily="34" charset="0"/>
              <a:cs typeface="Arial" panose="020B0604020202020204" pitchFamily="34" charset="0"/>
            </a:endParaRPr>
          </a:p>
          <a:p>
            <a:pPr marL="285750" indent="-285750">
              <a:lnSpc>
                <a:spcPct val="150000"/>
              </a:lnSpc>
              <a:buClr>
                <a:srgbClr val="DA9A1C"/>
              </a:buClr>
              <a:buFont typeface="Wingdings" panose="05000000000000000000" pitchFamily="2" charset="2"/>
              <a:buChar char="Ø"/>
            </a:pPr>
            <a:r>
              <a:rPr lang="en-US" sz="2000" b="1" dirty="0">
                <a:solidFill>
                  <a:schemeClr val="tx2"/>
                </a:solidFill>
                <a:latin typeface="Arial" panose="020B0604020202020204" pitchFamily="34" charset="0"/>
                <a:cs typeface="Arial" panose="020B0604020202020204" pitchFamily="34" charset="0"/>
              </a:rPr>
              <a:t>Objectives</a:t>
            </a:r>
            <a:r>
              <a:rPr lang="en-US" b="1" dirty="0">
                <a:solidFill>
                  <a:schemeClr val="tx2"/>
                </a:solidFill>
                <a:latin typeface="Arial" panose="020B0604020202020204" pitchFamily="34" charset="0"/>
                <a:cs typeface="Arial" panose="020B0604020202020204" pitchFamily="34" charset="0"/>
              </a:rPr>
              <a:t>: </a:t>
            </a:r>
          </a:p>
          <a:p>
            <a:pPr marL="914400" lvl="1" indent="-457200">
              <a:lnSpc>
                <a:spcPct val="150000"/>
              </a:lnSpc>
              <a:buClr>
                <a:srgbClr val="DA9A1C"/>
              </a:buClr>
              <a:buAutoNum type="arabicPeriod"/>
            </a:pPr>
            <a:r>
              <a:rPr lang="en-US" dirty="0">
                <a:solidFill>
                  <a:schemeClr val="tx2"/>
                </a:solidFill>
                <a:latin typeface="Arial" panose="020B0604020202020204" pitchFamily="34" charset="0"/>
                <a:cs typeface="Arial" panose="020B0604020202020204" pitchFamily="34" charset="0"/>
              </a:rPr>
              <a:t>Identify and test evidence-based measures to address AMR and HCAI in different contexts and provide recommendations to policymakers. </a:t>
            </a:r>
          </a:p>
          <a:p>
            <a:pPr marL="914400" lvl="1" indent="-457200">
              <a:lnSpc>
                <a:spcPct val="150000"/>
              </a:lnSpc>
              <a:buClr>
                <a:srgbClr val="DA9A1C"/>
              </a:buClr>
              <a:buAutoNum type="arabicPeriod"/>
            </a:pPr>
            <a:r>
              <a:rPr lang="en-US" dirty="0">
                <a:solidFill>
                  <a:schemeClr val="tx2"/>
                </a:solidFill>
                <a:latin typeface="Arial" panose="020B0604020202020204" pitchFamily="34" charset="0"/>
                <a:cs typeface="Arial" panose="020B0604020202020204" pitchFamily="34" charset="0"/>
              </a:rPr>
              <a:t>Bring together different networks of policymakers, experts and </a:t>
            </a:r>
            <a:r>
              <a:rPr lang="en-US" dirty="0" err="1">
                <a:solidFill>
                  <a:schemeClr val="tx2"/>
                </a:solidFill>
                <a:latin typeface="Arial" panose="020B0604020202020204" pitchFamily="34" charset="0"/>
                <a:cs typeface="Arial" panose="020B0604020202020204" pitchFamily="34" charset="0"/>
              </a:rPr>
              <a:t>organisations</a:t>
            </a:r>
            <a:r>
              <a:rPr lang="en-US" dirty="0">
                <a:solidFill>
                  <a:schemeClr val="tx2"/>
                </a:solidFill>
                <a:latin typeface="Arial" panose="020B0604020202020204" pitchFamily="34" charset="0"/>
                <a:cs typeface="Arial" panose="020B0604020202020204" pitchFamily="34" charset="0"/>
              </a:rPr>
              <a:t> working on AMR and HCAI. </a:t>
            </a:r>
          </a:p>
          <a:p>
            <a:pPr marL="914400" lvl="1" indent="-457200">
              <a:lnSpc>
                <a:spcPct val="150000"/>
              </a:lnSpc>
              <a:buClr>
                <a:srgbClr val="DA9A1C"/>
              </a:buClr>
              <a:buAutoNum type="arabicPeriod"/>
            </a:pPr>
            <a:r>
              <a:rPr lang="en-US" dirty="0">
                <a:solidFill>
                  <a:schemeClr val="tx2"/>
                </a:solidFill>
                <a:latin typeface="Arial" panose="020B0604020202020204" pitchFamily="34" charset="0"/>
                <a:cs typeface="Arial" panose="020B0604020202020204" pitchFamily="34" charset="0"/>
              </a:rPr>
              <a:t>Promote: 1. The One Health approach; 2. One Health in all policies concept; 3. Health in all policies concept. </a:t>
            </a:r>
          </a:p>
          <a:p>
            <a:pPr marL="914400" lvl="1" indent="-457200">
              <a:lnSpc>
                <a:spcPct val="150000"/>
              </a:lnSpc>
              <a:buClr>
                <a:srgbClr val="DA9A1C"/>
              </a:buClr>
              <a:buAutoNum type="arabicPeriod"/>
            </a:pPr>
            <a:r>
              <a:rPr lang="en-US" dirty="0">
                <a:solidFill>
                  <a:schemeClr val="tx2"/>
                </a:solidFill>
                <a:latin typeface="Arial" panose="020B0604020202020204" pitchFamily="34" charset="0"/>
                <a:cs typeface="Arial" panose="020B0604020202020204" pitchFamily="34" charset="0"/>
              </a:rPr>
              <a:t>Produce concrete recommendations and promote awareness and commitment by governments and stakeholders for a European contribution to international initiatives.</a:t>
            </a:r>
            <a:endParaRPr lang="fr-BE"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022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1059048" cy="590839"/>
          </a:xfrm>
        </p:spPr>
        <p:txBody>
          <a:bodyPr>
            <a:normAutofit fontScale="90000"/>
          </a:bodyPr>
          <a:lstStyle/>
          <a:p>
            <a:r>
              <a:rPr lang="en-US" b="1" dirty="0">
                <a:solidFill>
                  <a:schemeClr val="tx2"/>
                </a:solidFill>
              </a:rPr>
              <a:t>COLLABORATION WITH ECDC</a:t>
            </a:r>
            <a:endParaRPr lang="fr-BE" dirty="0"/>
          </a:p>
        </p:txBody>
      </p:sp>
      <p:sp>
        <p:nvSpPr>
          <p:cNvPr id="3" name="TextBox 2"/>
          <p:cNvSpPr txBox="1"/>
          <p:nvPr/>
        </p:nvSpPr>
        <p:spPr>
          <a:xfrm>
            <a:off x="974690" y="1517301"/>
            <a:ext cx="10329706" cy="3901837"/>
          </a:xfrm>
          <a:prstGeom prst="rect">
            <a:avLst/>
          </a:prstGeom>
          <a:noFill/>
        </p:spPr>
        <p:txBody>
          <a:bodyPr wrap="square" rtlCol="0">
            <a:spAutoFit/>
          </a:bodyPr>
          <a:lstStyle/>
          <a:p>
            <a:pPr marL="285750" indent="-285750">
              <a:lnSpc>
                <a:spcPct val="150000"/>
              </a:lnSpc>
              <a:buClr>
                <a:srgbClr val="DA9A1C"/>
              </a:buClr>
              <a:buFont typeface="Wingdings" panose="05000000000000000000" pitchFamily="2" charset="2"/>
              <a:buChar char="Ø"/>
            </a:pPr>
            <a:r>
              <a:rPr lang="en-GB" sz="2400" b="1" dirty="0">
                <a:solidFill>
                  <a:schemeClr val="tx2"/>
                </a:solidFill>
                <a:latin typeface="Arial" panose="020B0604020202020204" pitchFamily="34" charset="0"/>
                <a:cs typeface="Arial" panose="020B0604020202020204" pitchFamily="34" charset="0"/>
              </a:rPr>
              <a:t>Survey of healthcare workers knowledge and attitudes about antibiotics and antibiotic resistance</a:t>
            </a:r>
          </a:p>
          <a:p>
            <a:pPr marL="285750" indent="-285750">
              <a:lnSpc>
                <a:spcPct val="150000"/>
              </a:lnSpc>
              <a:buClr>
                <a:srgbClr val="DA9A1C"/>
              </a:buClr>
              <a:buFont typeface="Wingdings" panose="05000000000000000000" pitchFamily="2" charset="2"/>
              <a:buChar char="Ø"/>
            </a:pPr>
            <a:r>
              <a:rPr lang="en-US" sz="2400" b="1" dirty="0">
                <a:solidFill>
                  <a:schemeClr val="tx2"/>
                </a:solidFill>
                <a:latin typeface="Arial" panose="020B0604020202020204" pitchFamily="34" charset="0"/>
                <a:cs typeface="Arial" panose="020B0604020202020204" pitchFamily="34" charset="0"/>
              </a:rPr>
              <a:t>Timeline: </a:t>
            </a:r>
            <a:r>
              <a:rPr lang="en-US" sz="2400" dirty="0">
                <a:solidFill>
                  <a:schemeClr val="tx2"/>
                </a:solidFill>
                <a:latin typeface="Arial" panose="020B0604020202020204" pitchFamily="34" charset="0"/>
                <a:cs typeface="Arial" panose="020B0604020202020204" pitchFamily="34" charset="0"/>
              </a:rPr>
              <a:t>Survey to be disseminated in January and publication of results in April </a:t>
            </a:r>
          </a:p>
          <a:p>
            <a:pPr marL="285750" indent="-285750">
              <a:lnSpc>
                <a:spcPct val="150000"/>
              </a:lnSpc>
              <a:buClr>
                <a:srgbClr val="DA9A1C"/>
              </a:buClr>
              <a:buFont typeface="Wingdings" panose="05000000000000000000" pitchFamily="2" charset="2"/>
              <a:buChar char="Ø"/>
            </a:pPr>
            <a:r>
              <a:rPr lang="en-US" sz="2400" b="1" dirty="0">
                <a:solidFill>
                  <a:schemeClr val="tx2"/>
                </a:solidFill>
                <a:latin typeface="Arial" panose="020B0604020202020204" pitchFamily="34" charset="0"/>
                <a:cs typeface="Arial" panose="020B0604020202020204" pitchFamily="34" charset="0"/>
              </a:rPr>
              <a:t>Target: </a:t>
            </a:r>
            <a:r>
              <a:rPr lang="en-US" sz="2400" dirty="0">
                <a:solidFill>
                  <a:schemeClr val="tx2"/>
                </a:solidFill>
                <a:latin typeface="Arial" panose="020B0604020202020204" pitchFamily="34" charset="0"/>
                <a:cs typeface="Arial" panose="020B0604020202020204" pitchFamily="34" charset="0"/>
              </a:rPr>
              <a:t>doctors, dentists, nurses, midwives, pharmacists, hospital managers and associated healthcare workers</a:t>
            </a:r>
          </a:p>
          <a:p>
            <a:pPr marL="285750" indent="-285750">
              <a:lnSpc>
                <a:spcPct val="150000"/>
              </a:lnSpc>
              <a:buClr>
                <a:srgbClr val="DA9A1C"/>
              </a:buClr>
              <a:buFont typeface="Wingdings" panose="05000000000000000000" pitchFamily="2" charset="2"/>
              <a:buChar char="Ø"/>
            </a:pPr>
            <a:r>
              <a:rPr lang="en-US" sz="2400" b="1" dirty="0">
                <a:solidFill>
                  <a:schemeClr val="tx2"/>
                </a:solidFill>
                <a:latin typeface="Arial" panose="020B0604020202020204" pitchFamily="34" charset="0"/>
                <a:cs typeface="Arial" panose="020B0604020202020204" pitchFamily="34" charset="0"/>
              </a:rPr>
              <a:t>Goal: </a:t>
            </a:r>
            <a:r>
              <a:rPr lang="en-US" sz="2400" dirty="0">
                <a:solidFill>
                  <a:schemeClr val="tx2"/>
                </a:solidFill>
                <a:latin typeface="Arial" panose="020B0604020202020204" pitchFamily="34" charset="0"/>
                <a:cs typeface="Arial" panose="020B0604020202020204" pitchFamily="34" charset="0"/>
              </a:rPr>
              <a:t>create a first baseline for future policy recommendations </a:t>
            </a:r>
            <a:endParaRPr lang="fr-BE" sz="24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7578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01521" y="3901176"/>
            <a:ext cx="6275230" cy="1754326"/>
          </a:xfrm>
          <a:prstGeom prst="rect">
            <a:avLst/>
          </a:prstGeom>
          <a:noFill/>
        </p:spPr>
        <p:txBody>
          <a:bodyPr wrap="square" rtlCol="0">
            <a:spAutoFit/>
          </a:bodyPr>
          <a:lstStyle/>
          <a:p>
            <a:r>
              <a:rPr lang="en-US" sz="5400" b="1" dirty="0">
                <a:solidFill>
                  <a:schemeClr val="tx2"/>
                </a:solidFill>
                <a:latin typeface="Arial" panose="020B0604020202020204" pitchFamily="34" charset="0"/>
                <a:cs typeface="Arial" panose="020B0604020202020204" pitchFamily="34" charset="0"/>
              </a:rPr>
              <a:t>THANK YOU FOR YOUR ATTENTION</a:t>
            </a:r>
            <a:endParaRPr lang="fr-BE" sz="5400" b="1" dirty="0">
              <a:solidFill>
                <a:schemeClr val="tx2"/>
              </a:solidFill>
              <a:latin typeface="Arial" panose="020B0604020202020204" pitchFamily="34" charset="0"/>
              <a:cs typeface="Arial" panose="020B0604020202020204" pitchFamily="34" charset="0"/>
            </a:endParaRPr>
          </a:p>
        </p:txBody>
      </p:sp>
      <p:pic>
        <p:nvPicPr>
          <p:cNvPr id="9" name="Picture 6" descr="eu dental_ppt2_DARK_V03.png"/>
          <p:cNvPicPr>
            <a:picLocks noChangeAspect="1"/>
          </p:cNvPicPr>
          <p:nvPr/>
        </p:nvPicPr>
        <p:blipFill>
          <a:blip r:embed="rId3"/>
          <a:srcRect l="12204" t="5249" r="75864" b="74801"/>
          <a:stretch>
            <a:fillRect/>
          </a:stretch>
        </p:blipFill>
        <p:spPr>
          <a:xfrm>
            <a:off x="5356879" y="1144633"/>
            <a:ext cx="2070100" cy="2594385"/>
          </a:xfrm>
          <a:prstGeom prst="rect">
            <a:avLst/>
          </a:prstGeom>
        </p:spPr>
      </p:pic>
    </p:spTree>
    <p:extLst>
      <p:ext uri="{BB962C8B-B14F-4D97-AF65-F5344CB8AC3E}">
        <p14:creationId xmlns:p14="http://schemas.microsoft.com/office/powerpoint/2010/main" val="4188134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TotalTime>
  <Words>560</Words>
  <Application>Microsoft Office PowerPoint</Application>
  <PresentationFormat>Widescreen</PresentationFormat>
  <Paragraphs>32</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Arial Bold</vt:lpstr>
      <vt:lpstr>Arial Narrow</vt:lpstr>
      <vt:lpstr>Calibri</vt:lpstr>
      <vt:lpstr>Wingdings</vt:lpstr>
      <vt:lpstr>Office Theme</vt:lpstr>
      <vt:lpstr>PowerPoint Presentation</vt:lpstr>
      <vt:lpstr>AMR RESOLUTION</vt:lpstr>
      <vt:lpstr>JOINT ACTION ON AMR</vt:lpstr>
      <vt:lpstr>COLLABORATION WITH ECDC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 Pfefferle</dc:creator>
  <cp:lastModifiedBy>Lea Pfefferle</cp:lastModifiedBy>
  <cp:revision>105</cp:revision>
  <dcterms:created xsi:type="dcterms:W3CDTF">2017-05-02T11:40:50Z</dcterms:created>
  <dcterms:modified xsi:type="dcterms:W3CDTF">2018-11-12T14:13:49Z</dcterms:modified>
</cp:coreProperties>
</file>