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61" r:id="rId2"/>
    <p:sldId id="268" r:id="rId3"/>
    <p:sldId id="263" r:id="rId4"/>
    <p:sldId id="270" r:id="rId5"/>
    <p:sldId id="269" r:id="rId6"/>
    <p:sldId id="265" r:id="rId7"/>
    <p:sldId id="266" r:id="rId8"/>
    <p:sldId id="271" r:id="rId9"/>
    <p:sldId id="267" r:id="rId10"/>
    <p:sldId id="264" r:id="rId11"/>
  </p:sldIdLst>
  <p:sldSz cx="12192000" cy="6858000"/>
  <p:notesSz cx="6807200" cy="99393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5B9"/>
    <a:srgbClr val="DA9A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2" autoAdjust="0"/>
    <p:restoredTop sz="87143" autoAdjust="0"/>
  </p:normalViewPr>
  <p:slideViewPr>
    <p:cSldViewPr snapToGrid="0">
      <p:cViewPr varScale="1">
        <p:scale>
          <a:sx n="96" d="100"/>
          <a:sy n="96" d="100"/>
        </p:scale>
        <p:origin x="1068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2" d="100"/>
          <a:sy n="52" d="100"/>
        </p:scale>
        <p:origin x="2290" y="5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C9F55C-A6C3-48A5-9A93-C44393840809}" type="datetimeFigureOut">
              <a:rPr lang="fr-BE" smtClean="0"/>
              <a:t>15-11-18</a:t>
            </a:fld>
            <a:endParaRPr lang="fr-BE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2650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BE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720" y="4783307"/>
            <a:ext cx="5445760" cy="3913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5838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352753-AA73-4B59-A84F-9E44F65CEA80}" type="slidenum">
              <a:rPr lang="fr-BE" smtClean="0"/>
              <a:t>‹#›</a:t>
            </a:fld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19748148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352753-AA73-4B59-A84F-9E44F65CEA80}" type="slidenum">
              <a:rPr lang="fr-BE" smtClean="0"/>
              <a:t>1</a:t>
            </a:fld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10265040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352753-AA73-4B59-A84F-9E44F65CEA80}" type="slidenum">
              <a:rPr lang="fr-BE" smtClean="0"/>
              <a:t>10</a:t>
            </a:fld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19445289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fr-BE" dirty="0"/>
              <a:t>Brussels Office </a:t>
            </a:r>
            <a:r>
              <a:rPr lang="fr-BE" dirty="0" err="1"/>
              <a:t>moved</a:t>
            </a:r>
            <a:r>
              <a:rPr lang="fr-BE" dirty="0"/>
              <a:t> to Avenue de </a:t>
            </a:r>
            <a:r>
              <a:rPr lang="fr-BE" dirty="0" err="1"/>
              <a:t>Cortenbergh</a:t>
            </a:r>
            <a:r>
              <a:rPr lang="fr-BE" dirty="0"/>
              <a:t> 89 (5th </a:t>
            </a:r>
            <a:r>
              <a:rPr lang="fr-BE" dirty="0" err="1"/>
              <a:t>floor</a:t>
            </a:r>
            <a:r>
              <a:rPr lang="fr-BE" dirty="0"/>
              <a:t>) at the end of August </a:t>
            </a:r>
          </a:p>
          <a:p>
            <a:pPr marL="171450" indent="-171450">
              <a:buFontTx/>
              <a:buChar char="-"/>
            </a:pPr>
            <a:r>
              <a:rPr lang="fr-BE" dirty="0"/>
              <a:t>Facilities </a:t>
            </a:r>
            <a:r>
              <a:rPr lang="fr-BE" dirty="0" err="1"/>
              <a:t>include</a:t>
            </a:r>
            <a:r>
              <a:rPr lang="fr-BE" dirty="0"/>
              <a:t> a meeting room for 20 </a:t>
            </a:r>
            <a:r>
              <a:rPr lang="fr-BE" dirty="0" err="1"/>
              <a:t>persons</a:t>
            </a:r>
            <a:r>
              <a:rPr lang="fr-BE" dirty="0"/>
              <a:t> (</a:t>
            </a:r>
            <a:r>
              <a:rPr lang="fr-BE" dirty="0" err="1"/>
              <a:t>sufficient</a:t>
            </a:r>
            <a:r>
              <a:rPr lang="fr-BE" dirty="0"/>
              <a:t> for </a:t>
            </a:r>
            <a:r>
              <a:rPr lang="fr-BE" dirty="0" err="1"/>
              <a:t>Board</a:t>
            </a:r>
            <a:r>
              <a:rPr lang="fr-BE" dirty="0"/>
              <a:t> and WG meetings) and </a:t>
            </a:r>
            <a:r>
              <a:rPr lang="fr-BE" dirty="0" err="1"/>
              <a:t>video-conferencing</a:t>
            </a:r>
            <a:r>
              <a:rPr lang="fr-BE" dirty="0"/>
              <a:t> </a:t>
            </a:r>
            <a:r>
              <a:rPr lang="fr-BE" dirty="0" err="1"/>
              <a:t>technology</a:t>
            </a:r>
            <a:r>
              <a:rPr lang="fr-BE" dirty="0"/>
              <a:t> </a:t>
            </a:r>
          </a:p>
          <a:p>
            <a:pPr marL="171450" indent="-171450">
              <a:buFontTx/>
              <a:buChar char="-"/>
            </a:pPr>
            <a:r>
              <a:rPr lang="fr-BE" dirty="0" err="1"/>
              <a:t>We</a:t>
            </a:r>
            <a:r>
              <a:rPr lang="fr-BE" dirty="0"/>
              <a:t> </a:t>
            </a:r>
            <a:r>
              <a:rPr lang="fr-BE" dirty="0" err="1"/>
              <a:t>hope</a:t>
            </a:r>
            <a:r>
              <a:rPr lang="fr-BE" dirty="0"/>
              <a:t> to </a:t>
            </a:r>
            <a:r>
              <a:rPr lang="fr-BE" dirty="0" err="1"/>
              <a:t>welcome</a:t>
            </a:r>
            <a:r>
              <a:rPr lang="fr-BE" dirty="0"/>
              <a:t> </a:t>
            </a:r>
            <a:r>
              <a:rPr lang="fr-BE" dirty="0" err="1"/>
              <a:t>you</a:t>
            </a:r>
            <a:r>
              <a:rPr lang="fr-BE" dirty="0"/>
              <a:t> </a:t>
            </a:r>
            <a:r>
              <a:rPr lang="fr-BE" dirty="0" err="1"/>
              <a:t>soon</a:t>
            </a:r>
            <a:r>
              <a:rPr lang="fr-BE" dirty="0"/>
              <a:t>, </a:t>
            </a:r>
            <a:r>
              <a:rPr lang="fr-BE" dirty="0" err="1"/>
              <a:t>either</a:t>
            </a:r>
            <a:r>
              <a:rPr lang="fr-BE" dirty="0"/>
              <a:t> for a CED meeting, as a national </a:t>
            </a:r>
            <a:r>
              <a:rPr lang="fr-BE" dirty="0" err="1"/>
              <a:t>delegation</a:t>
            </a:r>
            <a:r>
              <a:rPr lang="fr-BE" dirty="0"/>
              <a:t> or an </a:t>
            </a:r>
            <a:r>
              <a:rPr lang="fr-BE" dirty="0" err="1"/>
              <a:t>informal</a:t>
            </a:r>
            <a:r>
              <a:rPr lang="fr-BE" dirty="0"/>
              <a:t> </a:t>
            </a:r>
            <a:r>
              <a:rPr lang="fr-BE" dirty="0" err="1"/>
              <a:t>visit</a:t>
            </a:r>
            <a:r>
              <a:rPr lang="fr-BE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352753-AA73-4B59-A84F-9E44F65CEA80}" type="slidenum">
              <a:rPr lang="fr-BE" smtClean="0"/>
              <a:t>2</a:t>
            </a:fld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19326089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/>
              <a:t>Lunch topic tables:</a:t>
            </a:r>
          </a:p>
          <a:p>
            <a:r>
              <a:rPr lang="en-US" dirty="0"/>
              <a:t>Sugar</a:t>
            </a:r>
          </a:p>
          <a:p>
            <a:r>
              <a:rPr lang="en-US" dirty="0"/>
              <a:t>Funding </a:t>
            </a:r>
          </a:p>
          <a:p>
            <a:r>
              <a:rPr lang="en-US" dirty="0"/>
              <a:t>Feedback on services</a:t>
            </a:r>
          </a:p>
          <a:p>
            <a:r>
              <a:rPr lang="en-US" dirty="0"/>
              <a:t>Young dentists </a:t>
            </a:r>
          </a:p>
          <a:p>
            <a:r>
              <a:rPr lang="en-US" dirty="0"/>
              <a:t>Professional liability</a:t>
            </a:r>
          </a:p>
          <a:p>
            <a:r>
              <a:rPr lang="en-US" dirty="0"/>
              <a:t>Medical devices</a:t>
            </a:r>
          </a:p>
          <a:p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352753-AA73-4B59-A84F-9E44F65CEA80}" type="slidenum">
              <a:rPr lang="fr-BE" smtClean="0"/>
              <a:t>3</a:t>
            </a:fld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2373027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352753-AA73-4B59-A84F-9E44F65CEA80}" type="slidenum">
              <a:rPr lang="fr-BE" smtClean="0"/>
              <a:t>4</a:t>
            </a:fld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16853007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fr-BE" dirty="0"/>
              <a:t>MFF: </a:t>
            </a:r>
            <a:r>
              <a:rPr lang="fr-BE" dirty="0" err="1"/>
              <a:t>funding</a:t>
            </a:r>
            <a:r>
              <a:rPr lang="fr-BE" dirty="0"/>
              <a:t> for </a:t>
            </a:r>
            <a:r>
              <a:rPr lang="fr-BE" dirty="0" err="1"/>
              <a:t>health</a:t>
            </a:r>
            <a:r>
              <a:rPr lang="fr-BE" dirty="0"/>
              <a:t> initiatives possible </a:t>
            </a:r>
            <a:r>
              <a:rPr lang="fr-BE" dirty="0" err="1"/>
              <a:t>under</a:t>
            </a:r>
            <a:r>
              <a:rPr lang="fr-BE" dirty="0"/>
              <a:t> Horizon Europe (</a:t>
            </a:r>
            <a:r>
              <a:rPr lang="fr-BE" dirty="0" err="1"/>
              <a:t>research</a:t>
            </a:r>
            <a:r>
              <a:rPr lang="fr-BE" dirty="0"/>
              <a:t>) or European Social </a:t>
            </a:r>
            <a:r>
              <a:rPr lang="fr-BE" dirty="0" err="1"/>
              <a:t>Fund</a:t>
            </a:r>
            <a:r>
              <a:rPr lang="fr-BE" dirty="0"/>
              <a:t> Plus (ESF+)</a:t>
            </a:r>
          </a:p>
          <a:p>
            <a:pPr marL="171450" indent="-171450">
              <a:buFontTx/>
              <a:buChar char="-"/>
            </a:pPr>
            <a:endParaRPr lang="fr-BE" dirty="0"/>
          </a:p>
          <a:p>
            <a:pPr marL="171450" indent="-171450">
              <a:buFontTx/>
              <a:buChar char="-"/>
            </a:pPr>
            <a:r>
              <a:rPr lang="en-US" dirty="0"/>
              <a:t>Commission Work </a:t>
            </a:r>
            <a:r>
              <a:rPr lang="en-US" dirty="0" err="1"/>
              <a:t>Programme</a:t>
            </a:r>
            <a:r>
              <a:rPr lang="en-US" dirty="0"/>
              <a:t> 2019</a:t>
            </a:r>
          </a:p>
          <a:p>
            <a:pPr marL="628650" lvl="1" indent="-171450">
              <a:buFontTx/>
              <a:buChar char="-"/>
            </a:pPr>
            <a:r>
              <a:rPr lang="en-US" dirty="0"/>
              <a:t>Communication on endocrine disruptors</a:t>
            </a:r>
          </a:p>
          <a:p>
            <a:pPr marL="628650" lvl="1" indent="-171450">
              <a:buFontTx/>
              <a:buChar char="-"/>
            </a:pPr>
            <a:r>
              <a:rPr lang="en-US" dirty="0"/>
              <a:t>Recommendation for European Electronic Health Record format</a:t>
            </a:r>
          </a:p>
          <a:p>
            <a:pPr marL="628650" lvl="1" indent="-171450">
              <a:buFontTx/>
              <a:buChar char="-"/>
            </a:pPr>
            <a:r>
              <a:rPr lang="en-US" dirty="0"/>
              <a:t>Fitness check of water framework and urban waste water Directives</a:t>
            </a:r>
          </a:p>
          <a:p>
            <a:pPr marL="171450" indent="-171450">
              <a:buFontTx/>
              <a:buChar char="-"/>
            </a:pPr>
            <a:endParaRPr lang="fr-BE" dirty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fr-BE" dirty="0"/>
              <a:t>BREXIT: CED </a:t>
            </a:r>
            <a:r>
              <a:rPr lang="fr-BE" dirty="0" err="1"/>
              <a:t>co-signed</a:t>
            </a:r>
            <a:r>
              <a:rPr lang="fr-BE" dirty="0"/>
              <a:t> a joint </a:t>
            </a:r>
            <a:r>
              <a:rPr lang="fr-BE" dirty="0" err="1"/>
              <a:t>letter</a:t>
            </a:r>
            <a:r>
              <a:rPr lang="fr-BE" dirty="0"/>
              <a:t> of </a:t>
            </a:r>
            <a:r>
              <a:rPr lang="fr-BE" dirty="0" err="1"/>
              <a:t>health</a:t>
            </a:r>
            <a:r>
              <a:rPr lang="fr-BE" dirty="0"/>
              <a:t> professions to the UK and EU </a:t>
            </a:r>
            <a:r>
              <a:rPr lang="fr-BE" dirty="0" err="1"/>
              <a:t>negotiators</a:t>
            </a:r>
            <a:r>
              <a:rPr lang="fr-BE" dirty="0"/>
              <a:t>, </a:t>
            </a:r>
            <a:r>
              <a:rPr lang="fr-BE" dirty="0" err="1"/>
              <a:t>will</a:t>
            </a:r>
            <a:r>
              <a:rPr lang="fr-BE" dirty="0"/>
              <a:t> attend a meeting </a:t>
            </a:r>
            <a:r>
              <a:rPr lang="fr-BE" dirty="0" err="1"/>
              <a:t>with</a:t>
            </a:r>
            <a:r>
              <a:rPr lang="fr-BE" dirty="0"/>
              <a:t> EU </a:t>
            </a:r>
            <a:r>
              <a:rPr lang="fr-BE" dirty="0" err="1"/>
              <a:t>negotation</a:t>
            </a:r>
            <a:r>
              <a:rPr lang="fr-BE" dirty="0"/>
              <a:t> team on 22 </a:t>
            </a:r>
            <a:r>
              <a:rPr lang="fr-BE" dirty="0" err="1"/>
              <a:t>November</a:t>
            </a:r>
            <a:r>
              <a:rPr lang="fr-BE" dirty="0"/>
              <a:t>  </a:t>
            </a:r>
          </a:p>
          <a:p>
            <a:pPr marL="171450" indent="-171450">
              <a:buFontTx/>
              <a:buChar char="-"/>
            </a:pPr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352753-AA73-4B59-A84F-9E44F65CEA80}" type="slidenum">
              <a:rPr lang="fr-BE" smtClean="0"/>
              <a:t>5</a:t>
            </a:fld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11263179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352753-AA73-4B59-A84F-9E44F65CEA80}" type="slidenum">
              <a:rPr lang="fr-BE" smtClean="0"/>
              <a:t>6</a:t>
            </a:fld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17478455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352753-AA73-4B59-A84F-9E44F65CEA80}" type="slidenum">
              <a:rPr lang="fr-BE" smtClean="0"/>
              <a:t>7</a:t>
            </a:fld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6236317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352753-AA73-4B59-A84F-9E44F65CEA80}" type="slidenum">
              <a:rPr lang="fr-BE" smtClean="0"/>
              <a:t>8</a:t>
            </a:fld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7377464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352753-AA73-4B59-A84F-9E44F65CEA80}" type="slidenum">
              <a:rPr lang="fr-BE" smtClean="0"/>
              <a:t>9</a:t>
            </a:fld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16349357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5400">
                <a:latin typeface="Arial Bold"/>
              </a:defRPr>
            </a:lvl1pPr>
          </a:lstStyle>
          <a:p>
            <a:r>
              <a:rPr lang="en-US" dirty="0"/>
              <a:t>Click to edit Master title style</a:t>
            </a:r>
            <a:endParaRPr lang="fr-B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r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11F4F-4A8E-414D-AD93-493223AEA4F0}" type="datetimeFigureOut">
              <a:rPr lang="fr-BE" smtClean="0"/>
              <a:t>15-11-18</a:t>
            </a:fld>
            <a:endParaRPr lang="fr-B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B77B-BE49-459A-AF8D-9802ED7A4A3D}" type="slidenum">
              <a:rPr lang="fr-BE" smtClean="0"/>
              <a:t>‹#›</a:t>
            </a:fld>
            <a:endParaRPr lang="fr-BE" dirty="0"/>
          </a:p>
        </p:txBody>
      </p:sp>
      <p:sp>
        <p:nvSpPr>
          <p:cNvPr id="7" name="Rectangle 6"/>
          <p:cNvSpPr/>
          <p:nvPr userDrawn="1"/>
        </p:nvSpPr>
        <p:spPr>
          <a:xfrm>
            <a:off x="168731" y="6538912"/>
            <a:ext cx="204106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rtl="0"/>
            <a:r>
              <a:rPr lang="en-US" sz="1000" b="0" i="0" kern="1200" baseline="0" dirty="0">
                <a:solidFill>
                  <a:schemeClr val="bg1">
                    <a:lumMod val="50000"/>
                  </a:schemeClr>
                </a:solidFill>
                <a:latin typeface="Arial Narrow"/>
                <a:ea typeface="+mn-ea"/>
                <a:cs typeface="Arial Narrow"/>
              </a:rPr>
              <a:t>Transparency register: 4885579968-84</a:t>
            </a:r>
          </a:p>
        </p:txBody>
      </p:sp>
    </p:spTree>
    <p:extLst>
      <p:ext uri="{BB962C8B-B14F-4D97-AF65-F5344CB8AC3E}">
        <p14:creationId xmlns:p14="http://schemas.microsoft.com/office/powerpoint/2010/main" val="39572918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11F4F-4A8E-414D-AD93-493223AEA4F0}" type="datetimeFigureOut">
              <a:rPr lang="fr-BE" smtClean="0"/>
              <a:t>15-11-18</a:t>
            </a:fld>
            <a:endParaRPr lang="fr-B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B77B-BE49-459A-AF8D-9802ED7A4A3D}" type="slidenum">
              <a:rPr lang="fr-BE" smtClean="0"/>
              <a:t>‹#›</a:t>
            </a:fld>
            <a:endParaRPr lang="fr-BE" dirty="0"/>
          </a:p>
        </p:txBody>
      </p:sp>
      <p:pic>
        <p:nvPicPr>
          <p:cNvPr id="7" name="Picture 6" descr="eu dental_ppt2_DARK_V03.png"/>
          <p:cNvPicPr>
            <a:picLocks noChangeAspect="1"/>
          </p:cNvPicPr>
          <p:nvPr userDrawn="1"/>
        </p:nvPicPr>
        <p:blipFill>
          <a:blip r:embed="rId2"/>
          <a:srcRect l="12204" t="5249" r="75864" b="74801"/>
          <a:stretch>
            <a:fillRect/>
          </a:stretch>
        </p:blipFill>
        <p:spPr>
          <a:xfrm>
            <a:off x="132230" y="5368186"/>
            <a:ext cx="1091787" cy="136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0785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11F4F-4A8E-414D-AD93-493223AEA4F0}" type="datetimeFigureOut">
              <a:rPr lang="fr-BE" smtClean="0"/>
              <a:t>15-11-18</a:t>
            </a:fld>
            <a:endParaRPr lang="fr-B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B77B-BE49-459A-AF8D-9802ED7A4A3D}" type="slidenum">
              <a:rPr lang="fr-BE" smtClean="0"/>
              <a:t>‹#›</a:t>
            </a:fld>
            <a:endParaRPr lang="fr-BE" dirty="0"/>
          </a:p>
        </p:txBody>
      </p:sp>
      <p:pic>
        <p:nvPicPr>
          <p:cNvPr id="7" name="Picture 6" descr="eu dental_ppt2_DARK_V03.png"/>
          <p:cNvPicPr>
            <a:picLocks noChangeAspect="1"/>
          </p:cNvPicPr>
          <p:nvPr userDrawn="1"/>
        </p:nvPicPr>
        <p:blipFill>
          <a:blip r:embed="rId2"/>
          <a:srcRect l="12204" t="5249" r="75864" b="74801"/>
          <a:stretch>
            <a:fillRect/>
          </a:stretch>
        </p:blipFill>
        <p:spPr>
          <a:xfrm>
            <a:off x="132230" y="5368186"/>
            <a:ext cx="1091787" cy="136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12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48004"/>
            <a:ext cx="10515600" cy="590839"/>
          </a:xfrm>
        </p:spPr>
        <p:txBody>
          <a:bodyPr/>
          <a:lstStyle>
            <a:lvl1pPr>
              <a:defRPr>
                <a:latin typeface="Arial Bold"/>
              </a:defRPr>
            </a:lvl1pPr>
          </a:lstStyle>
          <a:p>
            <a:r>
              <a:rPr lang="en-US" dirty="0"/>
              <a:t>Click to edit Master title style</a:t>
            </a:r>
            <a:endParaRPr lang="fr-B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11F4F-4A8E-414D-AD93-493223AEA4F0}" type="datetimeFigureOut">
              <a:rPr lang="fr-BE" smtClean="0"/>
              <a:t>15-11-18</a:t>
            </a:fld>
            <a:endParaRPr lang="fr-B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B77B-BE49-459A-AF8D-9802ED7A4A3D}" type="slidenum">
              <a:rPr lang="fr-BE" smtClean="0"/>
              <a:t>‹#›</a:t>
            </a:fld>
            <a:endParaRPr lang="fr-BE" dirty="0"/>
          </a:p>
        </p:txBody>
      </p:sp>
      <p:pic>
        <p:nvPicPr>
          <p:cNvPr id="7" name="Picture 6" descr="eu dental_ppt2_DARK_V03.png"/>
          <p:cNvPicPr>
            <a:picLocks noChangeAspect="1"/>
          </p:cNvPicPr>
          <p:nvPr userDrawn="1"/>
        </p:nvPicPr>
        <p:blipFill>
          <a:blip r:embed="rId2"/>
          <a:srcRect l="12204" t="5249" r="75864" b="74801"/>
          <a:stretch>
            <a:fillRect/>
          </a:stretch>
        </p:blipFill>
        <p:spPr>
          <a:xfrm>
            <a:off x="132230" y="5368186"/>
            <a:ext cx="1091787" cy="1368300"/>
          </a:xfrm>
          <a:prstGeom prst="rect">
            <a:avLst/>
          </a:prstGeom>
        </p:spPr>
      </p:pic>
      <p:cxnSp>
        <p:nvCxnSpPr>
          <p:cNvPr id="10" name="Straight Connector 9"/>
          <p:cNvCxnSpPr/>
          <p:nvPr userDrawn="1"/>
        </p:nvCxnSpPr>
        <p:spPr>
          <a:xfrm flipV="1">
            <a:off x="838200" y="1104900"/>
            <a:ext cx="10528300" cy="15740"/>
          </a:xfrm>
          <a:prstGeom prst="line">
            <a:avLst/>
          </a:prstGeom>
          <a:ln w="38100">
            <a:solidFill>
              <a:srgbClr val="0075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 userDrawn="1"/>
        </p:nvSpPr>
        <p:spPr>
          <a:xfrm>
            <a:off x="9474938" y="6475254"/>
            <a:ext cx="204106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rtl="0"/>
            <a:r>
              <a:rPr lang="en-US" sz="1000" b="0" i="0" kern="1200" baseline="0" dirty="0">
                <a:solidFill>
                  <a:schemeClr val="bg1">
                    <a:lumMod val="50000"/>
                  </a:schemeClr>
                </a:solidFill>
                <a:latin typeface="Arial Narrow"/>
                <a:ea typeface="+mn-ea"/>
                <a:cs typeface="Arial Narrow"/>
              </a:rPr>
              <a:t>Transparency register: 4885579968-84</a:t>
            </a:r>
          </a:p>
        </p:txBody>
      </p:sp>
    </p:spTree>
    <p:extLst>
      <p:ext uri="{BB962C8B-B14F-4D97-AF65-F5344CB8AC3E}">
        <p14:creationId xmlns:p14="http://schemas.microsoft.com/office/powerpoint/2010/main" val="37077316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11F4F-4A8E-414D-AD93-493223AEA4F0}" type="datetimeFigureOut">
              <a:rPr lang="fr-BE" smtClean="0"/>
              <a:t>15-11-18</a:t>
            </a:fld>
            <a:endParaRPr lang="fr-B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B77B-BE49-459A-AF8D-9802ED7A4A3D}" type="slidenum">
              <a:rPr lang="fr-BE" smtClean="0"/>
              <a:t>‹#›</a:t>
            </a:fld>
            <a:endParaRPr lang="fr-BE" dirty="0"/>
          </a:p>
        </p:txBody>
      </p:sp>
      <p:pic>
        <p:nvPicPr>
          <p:cNvPr id="7" name="Picture 6" descr="eu dental_ppt2_DARK_V03.png"/>
          <p:cNvPicPr>
            <a:picLocks noChangeAspect="1"/>
          </p:cNvPicPr>
          <p:nvPr userDrawn="1"/>
        </p:nvPicPr>
        <p:blipFill>
          <a:blip r:embed="rId2"/>
          <a:srcRect l="12204" t="5249" r="75864" b="74801"/>
          <a:stretch>
            <a:fillRect/>
          </a:stretch>
        </p:blipFill>
        <p:spPr>
          <a:xfrm>
            <a:off x="10219144" y="116647"/>
            <a:ext cx="1478910" cy="1853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4877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 Bold"/>
              </a:defRPr>
            </a:lvl1pPr>
          </a:lstStyle>
          <a:p>
            <a:r>
              <a:rPr lang="en-US" dirty="0"/>
              <a:t>Click to edit Master title style</a:t>
            </a:r>
            <a:endParaRPr lang="fr-B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11F4F-4A8E-414D-AD93-493223AEA4F0}" type="datetimeFigureOut">
              <a:rPr lang="fr-BE" smtClean="0"/>
              <a:t>15-11-18</a:t>
            </a:fld>
            <a:endParaRPr lang="fr-B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B77B-BE49-459A-AF8D-9802ED7A4A3D}" type="slidenum">
              <a:rPr lang="fr-BE" smtClean="0"/>
              <a:t>‹#›</a:t>
            </a:fld>
            <a:endParaRPr lang="fr-BE" dirty="0"/>
          </a:p>
        </p:txBody>
      </p:sp>
      <p:pic>
        <p:nvPicPr>
          <p:cNvPr id="8" name="Picture 7" descr="eu dental_ppt2_DARK_V03.png"/>
          <p:cNvPicPr>
            <a:picLocks noChangeAspect="1"/>
          </p:cNvPicPr>
          <p:nvPr userDrawn="1"/>
        </p:nvPicPr>
        <p:blipFill>
          <a:blip r:embed="rId2"/>
          <a:srcRect l="12204" t="5249" r="75864" b="74801"/>
          <a:stretch>
            <a:fillRect/>
          </a:stretch>
        </p:blipFill>
        <p:spPr>
          <a:xfrm>
            <a:off x="132230" y="5368186"/>
            <a:ext cx="1091787" cy="136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25487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Arial Bold"/>
              </a:defRPr>
            </a:lvl1pPr>
          </a:lstStyle>
          <a:p>
            <a:r>
              <a:rPr lang="en-US" dirty="0"/>
              <a:t>Click to edit Master title style</a:t>
            </a:r>
            <a:endParaRPr lang="fr-B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11F4F-4A8E-414D-AD93-493223AEA4F0}" type="datetimeFigureOut">
              <a:rPr lang="fr-BE" smtClean="0"/>
              <a:t>15-11-18</a:t>
            </a:fld>
            <a:endParaRPr lang="fr-BE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B77B-BE49-459A-AF8D-9802ED7A4A3D}" type="slidenum">
              <a:rPr lang="fr-BE" smtClean="0"/>
              <a:t>‹#›</a:t>
            </a:fld>
            <a:endParaRPr lang="fr-BE" dirty="0"/>
          </a:p>
        </p:txBody>
      </p:sp>
      <p:pic>
        <p:nvPicPr>
          <p:cNvPr id="10" name="Picture 9" descr="eu dental_ppt2_DARK_V03.png"/>
          <p:cNvPicPr>
            <a:picLocks noChangeAspect="1"/>
          </p:cNvPicPr>
          <p:nvPr userDrawn="1"/>
        </p:nvPicPr>
        <p:blipFill>
          <a:blip r:embed="rId2"/>
          <a:srcRect l="12204" t="5249" r="75864" b="74801"/>
          <a:stretch>
            <a:fillRect/>
          </a:stretch>
        </p:blipFill>
        <p:spPr>
          <a:xfrm>
            <a:off x="132230" y="5368186"/>
            <a:ext cx="1091787" cy="136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1173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fr-BE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11F4F-4A8E-414D-AD93-493223AEA4F0}" type="datetimeFigureOut">
              <a:rPr lang="fr-BE" smtClean="0"/>
              <a:t>15-11-18</a:t>
            </a:fld>
            <a:endParaRPr lang="fr-B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B77B-BE49-459A-AF8D-9802ED7A4A3D}" type="slidenum">
              <a:rPr lang="fr-BE" smtClean="0"/>
              <a:t>‹#›</a:t>
            </a:fld>
            <a:endParaRPr lang="fr-BE" dirty="0"/>
          </a:p>
        </p:txBody>
      </p:sp>
      <p:pic>
        <p:nvPicPr>
          <p:cNvPr id="6" name="Picture 5" descr="eu dental_ppt2_DARK_V03.png"/>
          <p:cNvPicPr>
            <a:picLocks noChangeAspect="1"/>
          </p:cNvPicPr>
          <p:nvPr userDrawn="1"/>
        </p:nvPicPr>
        <p:blipFill>
          <a:blip r:embed="rId2"/>
          <a:srcRect l="12204" t="5249" r="75864" b="74801"/>
          <a:stretch>
            <a:fillRect/>
          </a:stretch>
        </p:blipFill>
        <p:spPr>
          <a:xfrm>
            <a:off x="132230" y="5368186"/>
            <a:ext cx="1091787" cy="136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82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11F4F-4A8E-414D-AD93-493223AEA4F0}" type="datetimeFigureOut">
              <a:rPr lang="fr-BE" smtClean="0"/>
              <a:t>15-11-18</a:t>
            </a:fld>
            <a:endParaRPr lang="fr-BE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B77B-BE49-459A-AF8D-9802ED7A4A3D}" type="slidenum">
              <a:rPr lang="fr-BE" smtClean="0"/>
              <a:t>‹#›</a:t>
            </a:fld>
            <a:endParaRPr lang="fr-BE" dirty="0"/>
          </a:p>
        </p:txBody>
      </p:sp>
      <p:pic>
        <p:nvPicPr>
          <p:cNvPr id="5" name="Picture 4" descr="eu dental_ppt2_DARK_V03.png"/>
          <p:cNvPicPr>
            <a:picLocks noChangeAspect="1"/>
          </p:cNvPicPr>
          <p:nvPr userDrawn="1"/>
        </p:nvPicPr>
        <p:blipFill>
          <a:blip r:embed="rId2"/>
          <a:srcRect l="12204" t="5249" r="75864" b="74801"/>
          <a:stretch>
            <a:fillRect/>
          </a:stretch>
        </p:blipFill>
        <p:spPr>
          <a:xfrm>
            <a:off x="132230" y="5368186"/>
            <a:ext cx="1091787" cy="1368300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9471308" y="6490265"/>
            <a:ext cx="204106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rtl="0"/>
            <a:r>
              <a:rPr lang="en-US" sz="1000" b="0" i="0" kern="1200" baseline="0" dirty="0">
                <a:solidFill>
                  <a:schemeClr val="bg1">
                    <a:lumMod val="50000"/>
                  </a:schemeClr>
                </a:solidFill>
                <a:latin typeface="Arial Narrow"/>
                <a:ea typeface="+mn-ea"/>
                <a:cs typeface="Arial Narrow"/>
              </a:rPr>
              <a:t>Transparency register: 4885579968-84</a:t>
            </a:r>
          </a:p>
        </p:txBody>
      </p:sp>
    </p:spTree>
    <p:extLst>
      <p:ext uri="{BB962C8B-B14F-4D97-AF65-F5344CB8AC3E}">
        <p14:creationId xmlns:p14="http://schemas.microsoft.com/office/powerpoint/2010/main" val="22444401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11F4F-4A8E-414D-AD93-493223AEA4F0}" type="datetimeFigureOut">
              <a:rPr lang="fr-BE" smtClean="0"/>
              <a:t>15-11-18</a:t>
            </a:fld>
            <a:endParaRPr lang="fr-B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B77B-BE49-459A-AF8D-9802ED7A4A3D}" type="slidenum">
              <a:rPr lang="fr-BE" smtClean="0"/>
              <a:t>‹#›</a:t>
            </a:fld>
            <a:endParaRPr lang="fr-BE" dirty="0"/>
          </a:p>
        </p:txBody>
      </p:sp>
      <p:pic>
        <p:nvPicPr>
          <p:cNvPr id="8" name="Picture 7" descr="eu dental_ppt2_DARK_V03.png"/>
          <p:cNvPicPr>
            <a:picLocks noChangeAspect="1"/>
          </p:cNvPicPr>
          <p:nvPr userDrawn="1"/>
        </p:nvPicPr>
        <p:blipFill>
          <a:blip r:embed="rId2"/>
          <a:srcRect l="12204" t="5249" r="75864" b="74801"/>
          <a:stretch>
            <a:fillRect/>
          </a:stretch>
        </p:blipFill>
        <p:spPr>
          <a:xfrm>
            <a:off x="132230" y="5368186"/>
            <a:ext cx="1091787" cy="136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4075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11F4F-4A8E-414D-AD93-493223AEA4F0}" type="datetimeFigureOut">
              <a:rPr lang="fr-BE" smtClean="0"/>
              <a:t>15-11-18</a:t>
            </a:fld>
            <a:endParaRPr lang="fr-B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B77B-BE49-459A-AF8D-9802ED7A4A3D}" type="slidenum">
              <a:rPr lang="fr-BE" smtClean="0"/>
              <a:t>‹#›</a:t>
            </a:fld>
            <a:endParaRPr lang="fr-BE" dirty="0"/>
          </a:p>
        </p:txBody>
      </p:sp>
      <p:pic>
        <p:nvPicPr>
          <p:cNvPr id="8" name="Picture 7" descr="eu dental_ppt2_DARK_V03.png"/>
          <p:cNvPicPr>
            <a:picLocks noChangeAspect="1"/>
          </p:cNvPicPr>
          <p:nvPr userDrawn="1"/>
        </p:nvPicPr>
        <p:blipFill>
          <a:blip r:embed="rId2"/>
          <a:srcRect l="12204" t="5249" r="75864" b="74801"/>
          <a:stretch>
            <a:fillRect/>
          </a:stretch>
        </p:blipFill>
        <p:spPr>
          <a:xfrm>
            <a:off x="132230" y="5368186"/>
            <a:ext cx="1091787" cy="136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67015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908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fr-B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r-B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D11F4F-4A8E-414D-AD93-493223AEA4F0}" type="datetimeFigureOut">
              <a:rPr lang="fr-BE" smtClean="0"/>
              <a:t>15-11-18</a:t>
            </a:fld>
            <a:endParaRPr lang="fr-B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18B77B-BE49-459A-AF8D-9802ED7A4A3D}" type="slidenum">
              <a:rPr lang="fr-BE" smtClean="0"/>
              <a:t>‹#›</a:t>
            </a:fld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1347249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 Bold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 Bold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 Bold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 Bold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 Bold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 Bold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744960" y="5315710"/>
            <a:ext cx="48320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DA9A1C"/>
                </a:solidFill>
                <a:latin typeface="Arial Bold"/>
              </a:rPr>
              <a:t>Brussels, 16 November 2018</a:t>
            </a:r>
            <a:endParaRPr lang="fr-BE" dirty="0">
              <a:solidFill>
                <a:srgbClr val="DA9A1C"/>
              </a:solidFill>
              <a:latin typeface="Arial Bold"/>
            </a:endParaRPr>
          </a:p>
        </p:txBody>
      </p:sp>
      <p:pic>
        <p:nvPicPr>
          <p:cNvPr id="7" name="Picture 6" descr="eu dental_ppt2_DARK_V03.png"/>
          <p:cNvPicPr>
            <a:picLocks noChangeAspect="1"/>
          </p:cNvPicPr>
          <p:nvPr/>
        </p:nvPicPr>
        <p:blipFill>
          <a:blip r:embed="rId3"/>
          <a:srcRect l="12204" t="5249" r="75864" b="74801"/>
          <a:stretch>
            <a:fillRect/>
          </a:stretch>
        </p:blipFill>
        <p:spPr>
          <a:xfrm>
            <a:off x="6824310" y="167481"/>
            <a:ext cx="5005952" cy="627378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44960" y="2562809"/>
            <a:ext cx="483205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DA9A1C"/>
                </a:solidFill>
                <a:latin typeface="Arial Bold"/>
              </a:rPr>
              <a:t>BRUSSELS OFFICE REPORT</a:t>
            </a:r>
            <a:endParaRPr lang="fr-BE" sz="3200" b="1" dirty="0">
              <a:solidFill>
                <a:srgbClr val="DA9A1C"/>
              </a:solidFill>
              <a:latin typeface="Arial Bold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44960" y="4308591"/>
            <a:ext cx="48320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DA9A1C"/>
                </a:solidFill>
                <a:latin typeface="Arial Bold"/>
              </a:rPr>
              <a:t>Nina Bernot, Lea Pfefferle and Aneta Tyszkiewicz</a:t>
            </a:r>
            <a:endParaRPr lang="fr-BE" sz="3200" b="1" dirty="0">
              <a:solidFill>
                <a:srgbClr val="DA9A1C"/>
              </a:solidFill>
              <a:latin typeface="Arial Bold"/>
            </a:endParaRPr>
          </a:p>
        </p:txBody>
      </p:sp>
    </p:spTree>
    <p:extLst>
      <p:ext uri="{BB962C8B-B14F-4D97-AF65-F5344CB8AC3E}">
        <p14:creationId xmlns:p14="http://schemas.microsoft.com/office/powerpoint/2010/main" val="18199284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01521" y="3901176"/>
            <a:ext cx="627523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 YOU FOR YOUR ATTENTION</a:t>
            </a:r>
            <a:endParaRPr lang="fr-BE" sz="5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6" descr="eu dental_ppt2_DARK_V03.png"/>
          <p:cNvPicPr>
            <a:picLocks noChangeAspect="1"/>
          </p:cNvPicPr>
          <p:nvPr/>
        </p:nvPicPr>
        <p:blipFill>
          <a:blip r:embed="rId3"/>
          <a:srcRect l="12204" t="5249" r="75864" b="74801"/>
          <a:stretch>
            <a:fillRect/>
          </a:stretch>
        </p:blipFill>
        <p:spPr>
          <a:xfrm>
            <a:off x="5419957" y="935103"/>
            <a:ext cx="2070100" cy="2594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1347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D6E376D6-A8C9-4ACD-9827-AE5C24B86006" descr="Image">
            <a:extLst>
              <a:ext uri="{FF2B5EF4-FFF2-40B4-BE49-F238E27FC236}">
                <a16:creationId xmlns:a16="http://schemas.microsoft.com/office/drawing/2014/main" id="{25DF81C7-B763-45A3-8658-8C8AECFB64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786" b="13885"/>
          <a:stretch/>
        </p:blipFill>
        <p:spPr bwMode="auto">
          <a:xfrm>
            <a:off x="902428" y="1325121"/>
            <a:ext cx="3603321" cy="1779087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505956"/>
            <a:ext cx="10515600" cy="590839"/>
          </a:xfrm>
        </p:spPr>
        <p:txBody>
          <a:bodyPr>
            <a:normAutofit fontScale="90000"/>
          </a:bodyPr>
          <a:lstStyle/>
          <a:p>
            <a:r>
              <a:rPr lang="en-US" b="1">
                <a:solidFill>
                  <a:schemeClr val="tx2"/>
                </a:solidFill>
              </a:rPr>
              <a:t>NEW CED OFFICE </a:t>
            </a:r>
            <a:endParaRPr lang="fr-BE" b="1" dirty="0">
              <a:solidFill>
                <a:schemeClr val="tx2"/>
              </a:solidFill>
            </a:endParaRPr>
          </a:p>
        </p:txBody>
      </p:sp>
      <p:pic>
        <p:nvPicPr>
          <p:cNvPr id="1026" name="3BE58E73-19AF-4B7E-ACA1-15F811BE9FBD" descr="Image">
            <a:extLst>
              <a:ext uri="{FF2B5EF4-FFF2-40B4-BE49-F238E27FC236}">
                <a16:creationId xmlns:a16="http://schemas.microsoft.com/office/drawing/2014/main" id="{924028D7-94F0-4A6B-A3C0-A029332EBA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7781" y="1325121"/>
            <a:ext cx="1729769" cy="2350852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0AA62DAF-5EA6-48BF-981B-1B65CDE743B1" descr="Image">
            <a:extLst>
              <a:ext uri="{FF2B5EF4-FFF2-40B4-BE49-F238E27FC236}">
                <a16:creationId xmlns:a16="http://schemas.microsoft.com/office/drawing/2014/main" id="{30A3FB6F-B0EB-4EDC-B17E-E943ECF528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1367" y="1325121"/>
            <a:ext cx="3890857" cy="5287889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F2555596-EC54-446E-BEDA-28C091D0927D" descr="Image">
            <a:extLst>
              <a:ext uri="{FF2B5EF4-FFF2-40B4-BE49-F238E27FC236}">
                <a16:creationId xmlns:a16="http://schemas.microsoft.com/office/drawing/2014/main" id="{C44F1A16-0FC0-4CFF-B63C-8FB203ACAE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7782" y="3995530"/>
            <a:ext cx="1943131" cy="2640821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5354A55F-ACF2-4413-B8D2-84BE7C1802D1" descr="Image">
            <a:extLst>
              <a:ext uri="{FF2B5EF4-FFF2-40B4-BE49-F238E27FC236}">
                <a16:creationId xmlns:a16="http://schemas.microsoft.com/office/drawing/2014/main" id="{0FC3E917-B9BF-491C-9269-B62F13BBFF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6908" y="3397911"/>
            <a:ext cx="2358901" cy="3205878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34515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505956"/>
            <a:ext cx="10515600" cy="590839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tx2"/>
                </a:solidFill>
              </a:rPr>
              <a:t>GENERAL MEETING HIGHLIGHTS</a:t>
            </a:r>
            <a:endParaRPr lang="fr-BE" b="1" dirty="0">
              <a:solidFill>
                <a:schemeClr val="tx2"/>
              </a:solidFill>
            </a:endParaRPr>
          </a:p>
        </p:txBody>
      </p:sp>
      <p:sp>
        <p:nvSpPr>
          <p:cNvPr id="13" name="Content Placeholder 12"/>
          <p:cNvSpPr>
            <a:spLocks noGrp="1"/>
          </p:cNvSpPr>
          <p:nvPr>
            <p:ph idx="1"/>
          </p:nvPr>
        </p:nvSpPr>
        <p:spPr>
          <a:xfrm>
            <a:off x="1046746" y="1825625"/>
            <a:ext cx="10307053" cy="4351338"/>
          </a:xfrm>
        </p:spPr>
        <p:txBody>
          <a:bodyPr>
            <a:normAutofit lnSpcReduction="10000"/>
          </a:bodyPr>
          <a:lstStyle/>
          <a:p>
            <a:pPr marL="444500" indent="-444500">
              <a:buClr>
                <a:srgbClr val="DA9A1C"/>
              </a:buClr>
              <a:buFont typeface="Wingdings" panose="05000000000000000000" pitchFamily="2" charset="2"/>
              <a:buChar char="Ø"/>
            </a:pPr>
            <a:r>
              <a:rPr lang="fr-BE" b="1" dirty="0" err="1">
                <a:solidFill>
                  <a:schemeClr val="tx2"/>
                </a:solidFill>
              </a:rPr>
              <a:t>Board</a:t>
            </a:r>
            <a:r>
              <a:rPr lang="fr-BE" b="1" dirty="0">
                <a:solidFill>
                  <a:schemeClr val="tx2"/>
                </a:solidFill>
              </a:rPr>
              <a:t> </a:t>
            </a:r>
            <a:r>
              <a:rPr lang="fr-BE" b="1" dirty="0" err="1">
                <a:solidFill>
                  <a:schemeClr val="tx2"/>
                </a:solidFill>
              </a:rPr>
              <a:t>elections</a:t>
            </a:r>
            <a:endParaRPr lang="fr-BE" b="1" dirty="0">
              <a:solidFill>
                <a:schemeClr val="tx2"/>
              </a:solidFill>
            </a:endParaRPr>
          </a:p>
          <a:p>
            <a:pPr marL="444500" indent="-444500">
              <a:buClr>
                <a:srgbClr val="DA9A1C"/>
              </a:buClr>
              <a:buFont typeface="Wingdings" panose="05000000000000000000" pitchFamily="2" charset="2"/>
              <a:buChar char="Ø"/>
            </a:pPr>
            <a:endParaRPr lang="fr-BE" b="1" dirty="0">
              <a:solidFill>
                <a:schemeClr val="tx2"/>
              </a:solidFill>
            </a:endParaRPr>
          </a:p>
          <a:p>
            <a:pPr marL="444500" indent="-444500">
              <a:buClr>
                <a:srgbClr val="DA9A1C"/>
              </a:buClr>
              <a:buFont typeface="Wingdings" panose="05000000000000000000" pitchFamily="2" charset="2"/>
              <a:buChar char="Ø"/>
            </a:pPr>
            <a:r>
              <a:rPr lang="fr-BE" b="1" dirty="0">
                <a:solidFill>
                  <a:schemeClr val="tx2"/>
                </a:solidFill>
              </a:rPr>
              <a:t>Vote on new </a:t>
            </a:r>
            <a:r>
              <a:rPr lang="fr-BE" b="1" dirty="0" err="1">
                <a:solidFill>
                  <a:schemeClr val="tx2"/>
                </a:solidFill>
              </a:rPr>
              <a:t>Affiliate</a:t>
            </a:r>
            <a:r>
              <a:rPr lang="fr-BE" b="1" dirty="0">
                <a:solidFill>
                  <a:schemeClr val="tx2"/>
                </a:solidFill>
              </a:rPr>
              <a:t> </a:t>
            </a:r>
            <a:r>
              <a:rPr lang="fr-BE" b="1" dirty="0" err="1">
                <a:solidFill>
                  <a:schemeClr val="tx2"/>
                </a:solidFill>
              </a:rPr>
              <a:t>Member</a:t>
            </a:r>
            <a:r>
              <a:rPr lang="fr-BE" b="1" dirty="0">
                <a:solidFill>
                  <a:schemeClr val="tx2"/>
                </a:solidFill>
              </a:rPr>
              <a:t> and Observer Associations</a:t>
            </a:r>
          </a:p>
          <a:p>
            <a:pPr marL="0" indent="0">
              <a:buClr>
                <a:srgbClr val="DA9A1C"/>
              </a:buClr>
              <a:buNone/>
            </a:pPr>
            <a:endParaRPr lang="fr-BE" sz="1200" dirty="0">
              <a:solidFill>
                <a:schemeClr val="tx2"/>
              </a:solidFill>
            </a:endParaRPr>
          </a:p>
          <a:p>
            <a:pPr marL="444500" indent="-444500">
              <a:buClr>
                <a:srgbClr val="DA9A1C"/>
              </a:buClr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schemeClr val="tx2"/>
                </a:solidFill>
              </a:rPr>
              <a:t>Resolutions on Antimicrobial Resistance, on Corporate Dentistry, and on Data Sharing as Part of eHealth</a:t>
            </a:r>
          </a:p>
          <a:p>
            <a:pPr marL="444500" indent="-444500">
              <a:buClr>
                <a:srgbClr val="DA9A1C"/>
              </a:buClr>
              <a:buFont typeface="Wingdings" panose="05000000000000000000" pitchFamily="2" charset="2"/>
              <a:buChar char="Ø"/>
            </a:pPr>
            <a:endParaRPr lang="en-US" b="1" dirty="0">
              <a:solidFill>
                <a:schemeClr val="tx2"/>
              </a:solidFill>
            </a:endParaRPr>
          </a:p>
          <a:p>
            <a:pPr marL="444500" indent="-444500">
              <a:buClr>
                <a:srgbClr val="DA9A1C"/>
              </a:buClr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schemeClr val="tx2"/>
                </a:solidFill>
              </a:rPr>
              <a:t>Statement on Medical Devices Regulation - CAD/CAM</a:t>
            </a:r>
          </a:p>
          <a:p>
            <a:pPr marL="444500" indent="-444500">
              <a:buClr>
                <a:srgbClr val="DA9A1C"/>
              </a:buClr>
              <a:buFont typeface="Wingdings" panose="05000000000000000000" pitchFamily="2" charset="2"/>
              <a:buChar char="Ø"/>
            </a:pPr>
            <a:endParaRPr lang="en-US" b="1" dirty="0">
              <a:solidFill>
                <a:schemeClr val="tx2"/>
              </a:solidFill>
            </a:endParaRPr>
          </a:p>
          <a:p>
            <a:pPr marL="444500" indent="-444500">
              <a:buClr>
                <a:srgbClr val="DA9A1C"/>
              </a:buClr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schemeClr val="tx2"/>
                </a:solidFill>
              </a:rPr>
              <a:t>Lunch topic tables</a:t>
            </a:r>
          </a:p>
          <a:p>
            <a:pPr marL="457200" lvl="1" indent="0">
              <a:lnSpc>
                <a:spcPct val="110000"/>
              </a:lnSpc>
              <a:buClr>
                <a:srgbClr val="DA9A1C"/>
              </a:buClr>
              <a:buNone/>
            </a:pPr>
            <a:endParaRPr lang="en-US" dirty="0">
              <a:solidFill>
                <a:schemeClr val="tx2"/>
              </a:solidFill>
            </a:endParaRPr>
          </a:p>
          <a:p>
            <a:pPr marL="0" indent="0">
              <a:buClr>
                <a:srgbClr val="DA9A1C"/>
              </a:buClr>
              <a:buNone/>
            </a:pPr>
            <a:endParaRPr lang="fr-BE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63939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505956"/>
            <a:ext cx="10515600" cy="590839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tx2"/>
                </a:solidFill>
              </a:rPr>
              <a:t>GENERAL MEETING: WHAT’S NEW?</a:t>
            </a:r>
            <a:endParaRPr lang="fr-BE" b="1" dirty="0">
              <a:solidFill>
                <a:schemeClr val="tx2"/>
              </a:solidFill>
            </a:endParaRPr>
          </a:p>
        </p:txBody>
      </p:sp>
      <p:sp>
        <p:nvSpPr>
          <p:cNvPr id="13" name="Content Placeholder 12"/>
          <p:cNvSpPr>
            <a:spLocks noGrp="1"/>
          </p:cNvSpPr>
          <p:nvPr>
            <p:ph idx="1"/>
          </p:nvPr>
        </p:nvSpPr>
        <p:spPr>
          <a:xfrm>
            <a:off x="1046746" y="1825625"/>
            <a:ext cx="10307053" cy="4351338"/>
          </a:xfrm>
        </p:spPr>
        <p:txBody>
          <a:bodyPr>
            <a:normAutofit/>
          </a:bodyPr>
          <a:lstStyle/>
          <a:p>
            <a:pPr marL="444500" indent="-444500">
              <a:buClr>
                <a:srgbClr val="DA9A1C"/>
              </a:buClr>
              <a:buFont typeface="Wingdings" panose="05000000000000000000" pitchFamily="2" charset="2"/>
              <a:buChar char="Ø"/>
            </a:pPr>
            <a:r>
              <a:rPr lang="fr-BE" b="1" dirty="0" err="1">
                <a:solidFill>
                  <a:schemeClr val="tx2"/>
                </a:solidFill>
              </a:rPr>
              <a:t>Voting</a:t>
            </a:r>
            <a:r>
              <a:rPr lang="fr-BE" b="1" dirty="0">
                <a:solidFill>
                  <a:schemeClr val="tx2"/>
                </a:solidFill>
              </a:rPr>
              <a:t> on </a:t>
            </a:r>
            <a:r>
              <a:rPr lang="fr-BE" b="1" dirty="0" err="1">
                <a:solidFill>
                  <a:schemeClr val="tx2"/>
                </a:solidFill>
              </a:rPr>
              <a:t>policy</a:t>
            </a:r>
            <a:r>
              <a:rPr lang="fr-BE" b="1" dirty="0">
                <a:solidFill>
                  <a:schemeClr val="tx2"/>
                </a:solidFill>
              </a:rPr>
              <a:t> – </a:t>
            </a:r>
            <a:r>
              <a:rPr lang="fr-BE" b="1" dirty="0" err="1">
                <a:solidFill>
                  <a:schemeClr val="tx2"/>
                </a:solidFill>
              </a:rPr>
              <a:t>voting</a:t>
            </a:r>
            <a:r>
              <a:rPr lang="fr-BE" b="1" dirty="0">
                <a:solidFill>
                  <a:schemeClr val="tx2"/>
                </a:solidFill>
              </a:rPr>
              <a:t> </a:t>
            </a:r>
            <a:r>
              <a:rPr lang="fr-BE" b="1" dirty="0" err="1">
                <a:solidFill>
                  <a:schemeClr val="tx2"/>
                </a:solidFill>
              </a:rPr>
              <a:t>cards</a:t>
            </a:r>
            <a:endParaRPr lang="fr-BE" b="1" dirty="0">
              <a:solidFill>
                <a:schemeClr val="tx2"/>
              </a:solidFill>
            </a:endParaRPr>
          </a:p>
          <a:p>
            <a:pPr marL="0" indent="0">
              <a:buClr>
                <a:srgbClr val="DA9A1C"/>
              </a:buClr>
              <a:buNone/>
            </a:pPr>
            <a:endParaRPr lang="fr-BE" sz="1200" dirty="0">
              <a:solidFill>
                <a:schemeClr val="tx2"/>
              </a:solidFill>
            </a:endParaRPr>
          </a:p>
          <a:p>
            <a:pPr marL="444500" indent="-444500">
              <a:buClr>
                <a:srgbClr val="DA9A1C"/>
              </a:buClr>
              <a:buFont typeface="Wingdings" panose="05000000000000000000" pitchFamily="2" charset="2"/>
              <a:buChar char="Ø"/>
            </a:pPr>
            <a:endParaRPr lang="en-US" dirty="0">
              <a:solidFill>
                <a:schemeClr val="tx2"/>
              </a:solidFill>
            </a:endParaRPr>
          </a:p>
          <a:p>
            <a:pPr marL="0" indent="0">
              <a:buClr>
                <a:srgbClr val="DA9A1C"/>
              </a:buClr>
              <a:buNone/>
            </a:pPr>
            <a:endParaRPr lang="fr-BE" dirty="0">
              <a:solidFill>
                <a:schemeClr val="tx2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60EF538-945A-4F91-B300-C50EE3EC1F78}"/>
              </a:ext>
            </a:extLst>
          </p:cNvPr>
          <p:cNvSpPr/>
          <p:nvPr/>
        </p:nvSpPr>
        <p:spPr>
          <a:xfrm>
            <a:off x="7408316" y="2829336"/>
            <a:ext cx="2196548" cy="1282148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Abstain</a:t>
            </a:r>
            <a:endParaRPr lang="en-BE" sz="4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122649C-E862-4377-9892-6178B3732A25}"/>
              </a:ext>
            </a:extLst>
          </p:cNvPr>
          <p:cNvSpPr/>
          <p:nvPr/>
        </p:nvSpPr>
        <p:spPr>
          <a:xfrm>
            <a:off x="4555610" y="2829336"/>
            <a:ext cx="2196548" cy="1282148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endParaRPr lang="en-BE"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68AC0F3-467B-4F03-9786-22FD45752E66}"/>
              </a:ext>
            </a:extLst>
          </p:cNvPr>
          <p:cNvSpPr/>
          <p:nvPr/>
        </p:nvSpPr>
        <p:spPr>
          <a:xfrm>
            <a:off x="1702904" y="2829336"/>
            <a:ext cx="2196548" cy="1282148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Yes</a:t>
            </a:r>
            <a:endParaRPr lang="en-BE"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62694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505956"/>
            <a:ext cx="10515600" cy="590839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tx2"/>
                </a:solidFill>
              </a:rPr>
              <a:t>POLITICAL BACKGROUND </a:t>
            </a:r>
            <a:endParaRPr lang="fr-BE" b="1" dirty="0">
              <a:solidFill>
                <a:schemeClr val="tx2"/>
              </a:solidFill>
            </a:endParaRPr>
          </a:p>
        </p:txBody>
      </p:sp>
      <p:sp>
        <p:nvSpPr>
          <p:cNvPr id="13" name="Content Placeholder 12"/>
          <p:cNvSpPr>
            <a:spLocks noGrp="1"/>
          </p:cNvSpPr>
          <p:nvPr>
            <p:ph idx="1"/>
          </p:nvPr>
        </p:nvSpPr>
        <p:spPr>
          <a:xfrm>
            <a:off x="838200" y="1528354"/>
            <a:ext cx="10515600" cy="4648609"/>
          </a:xfrm>
        </p:spPr>
        <p:txBody>
          <a:bodyPr>
            <a:normAutofit fontScale="85000" lnSpcReduction="20000"/>
          </a:bodyPr>
          <a:lstStyle/>
          <a:p>
            <a:pPr>
              <a:buClr>
                <a:srgbClr val="DA9A1C"/>
              </a:buClr>
              <a:buFont typeface="Wingdings" panose="05000000000000000000" pitchFamily="2" charset="2"/>
              <a:buChar char="Ø"/>
            </a:pPr>
            <a:r>
              <a:rPr lang="fr-BE" b="1" dirty="0">
                <a:solidFill>
                  <a:schemeClr val="tx2"/>
                </a:solidFill>
              </a:rPr>
              <a:t>   State of the EU 2018: </a:t>
            </a:r>
            <a:r>
              <a:rPr lang="fr-BE" dirty="0" err="1">
                <a:solidFill>
                  <a:schemeClr val="tx2"/>
                </a:solidFill>
              </a:rPr>
              <a:t>health</a:t>
            </a:r>
            <a:r>
              <a:rPr lang="fr-BE" dirty="0">
                <a:solidFill>
                  <a:schemeClr val="tx2"/>
                </a:solidFill>
              </a:rPr>
              <a:t> not </a:t>
            </a:r>
            <a:r>
              <a:rPr lang="fr-BE" dirty="0" err="1">
                <a:solidFill>
                  <a:schemeClr val="tx2"/>
                </a:solidFill>
              </a:rPr>
              <a:t>mentioned</a:t>
            </a:r>
            <a:r>
              <a:rPr lang="fr-BE" dirty="0">
                <a:solidFill>
                  <a:schemeClr val="tx2"/>
                </a:solidFill>
              </a:rPr>
              <a:t> </a:t>
            </a:r>
          </a:p>
          <a:p>
            <a:pPr marL="444500" indent="-444500">
              <a:buClr>
                <a:srgbClr val="DA9A1C"/>
              </a:buClr>
              <a:buFont typeface="Wingdings" panose="05000000000000000000" pitchFamily="2" charset="2"/>
              <a:buChar char="Ø"/>
            </a:pPr>
            <a:endParaRPr lang="fr-BE" dirty="0">
              <a:solidFill>
                <a:schemeClr val="tx2"/>
              </a:solidFill>
            </a:endParaRPr>
          </a:p>
          <a:p>
            <a:pPr marL="444500" indent="-444500">
              <a:buClr>
                <a:srgbClr val="DA9A1C"/>
              </a:buClr>
              <a:buFont typeface="Wingdings" panose="05000000000000000000" pitchFamily="2" charset="2"/>
              <a:buChar char="Ø"/>
            </a:pPr>
            <a:r>
              <a:rPr lang="fr-BE" b="1" dirty="0" err="1">
                <a:solidFill>
                  <a:schemeClr val="tx2"/>
                </a:solidFill>
              </a:rPr>
              <a:t>Multiannual</a:t>
            </a:r>
            <a:r>
              <a:rPr lang="fr-BE" b="1" dirty="0">
                <a:solidFill>
                  <a:schemeClr val="tx2"/>
                </a:solidFill>
              </a:rPr>
              <a:t> Financial Framework (MFF) 2021-2027</a:t>
            </a:r>
            <a:r>
              <a:rPr lang="fr-BE" dirty="0">
                <a:solidFill>
                  <a:schemeClr val="tx2"/>
                </a:solidFill>
              </a:rPr>
              <a:t>: no </a:t>
            </a:r>
            <a:r>
              <a:rPr lang="fr-BE" dirty="0" err="1">
                <a:solidFill>
                  <a:schemeClr val="tx2"/>
                </a:solidFill>
              </a:rPr>
              <a:t>dedicated</a:t>
            </a:r>
            <a:r>
              <a:rPr lang="fr-BE" dirty="0">
                <a:solidFill>
                  <a:schemeClr val="tx2"/>
                </a:solidFill>
              </a:rPr>
              <a:t> </a:t>
            </a:r>
            <a:r>
              <a:rPr lang="fr-BE" dirty="0" err="1">
                <a:solidFill>
                  <a:schemeClr val="tx2"/>
                </a:solidFill>
              </a:rPr>
              <a:t>Health</a:t>
            </a:r>
            <a:r>
              <a:rPr lang="fr-BE" dirty="0">
                <a:solidFill>
                  <a:schemeClr val="tx2"/>
                </a:solidFill>
              </a:rPr>
              <a:t> Programme</a:t>
            </a:r>
          </a:p>
          <a:p>
            <a:pPr marL="444500" indent="-444500">
              <a:buClr>
                <a:srgbClr val="DA9A1C"/>
              </a:buClr>
              <a:buFont typeface="Wingdings" panose="05000000000000000000" pitchFamily="2" charset="2"/>
              <a:buChar char="Ø"/>
            </a:pPr>
            <a:endParaRPr lang="en-US" b="1" dirty="0">
              <a:solidFill>
                <a:schemeClr val="tx2"/>
              </a:solidFill>
            </a:endParaRPr>
          </a:p>
          <a:p>
            <a:pPr marL="444500" indent="-444500">
              <a:buClr>
                <a:srgbClr val="DA9A1C"/>
              </a:buClr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schemeClr val="tx2"/>
                </a:solidFill>
              </a:rPr>
              <a:t>Brexit: </a:t>
            </a:r>
            <a:r>
              <a:rPr lang="en-US" dirty="0">
                <a:solidFill>
                  <a:schemeClr val="tx2"/>
                </a:solidFill>
              </a:rPr>
              <a:t>UK will leave the EU on 29 March 2019, draft Exit deal negotiated</a:t>
            </a:r>
          </a:p>
          <a:p>
            <a:pPr marL="0" indent="0">
              <a:buClr>
                <a:srgbClr val="DA9A1C"/>
              </a:buClr>
              <a:buNone/>
            </a:pPr>
            <a:endParaRPr lang="fr-BE" b="1" dirty="0">
              <a:solidFill>
                <a:schemeClr val="tx2"/>
              </a:solidFill>
            </a:endParaRPr>
          </a:p>
          <a:p>
            <a:pPr marL="444500" indent="-444500">
              <a:buClr>
                <a:srgbClr val="DA9A1C"/>
              </a:buClr>
              <a:buFont typeface="Wingdings" panose="05000000000000000000" pitchFamily="2" charset="2"/>
              <a:buChar char="Ø"/>
            </a:pPr>
            <a:r>
              <a:rPr lang="fr-BE" b="1" dirty="0">
                <a:solidFill>
                  <a:schemeClr val="tx2"/>
                </a:solidFill>
              </a:rPr>
              <a:t>Commission Work Programme 2019: </a:t>
            </a:r>
            <a:r>
              <a:rPr lang="fr-BE" dirty="0" err="1">
                <a:solidFill>
                  <a:schemeClr val="tx2"/>
                </a:solidFill>
              </a:rPr>
              <a:t>legislative</a:t>
            </a:r>
            <a:r>
              <a:rPr lang="fr-BE" dirty="0">
                <a:solidFill>
                  <a:schemeClr val="tx2"/>
                </a:solidFill>
              </a:rPr>
              <a:t> cycle </a:t>
            </a:r>
            <a:r>
              <a:rPr lang="fr-BE" dirty="0" err="1">
                <a:solidFill>
                  <a:schemeClr val="tx2"/>
                </a:solidFill>
              </a:rPr>
              <a:t>coming</a:t>
            </a:r>
            <a:r>
              <a:rPr lang="fr-BE" dirty="0">
                <a:solidFill>
                  <a:schemeClr val="tx2"/>
                </a:solidFill>
              </a:rPr>
              <a:t> to an end</a:t>
            </a:r>
          </a:p>
          <a:p>
            <a:pPr marL="0" indent="0">
              <a:buClr>
                <a:srgbClr val="DA9A1C"/>
              </a:buClr>
              <a:buNone/>
            </a:pPr>
            <a:endParaRPr lang="en-US" b="1" dirty="0">
              <a:solidFill>
                <a:schemeClr val="tx2"/>
              </a:solidFill>
            </a:endParaRPr>
          </a:p>
          <a:p>
            <a:pPr marL="444500" indent="-444500">
              <a:buClr>
                <a:srgbClr val="DA9A1C"/>
              </a:buClr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schemeClr val="tx2"/>
                </a:solidFill>
              </a:rPr>
              <a:t>EU Elections May 2019: </a:t>
            </a:r>
            <a:r>
              <a:rPr lang="en-US" dirty="0">
                <a:solidFill>
                  <a:schemeClr val="tx2"/>
                </a:solidFill>
              </a:rPr>
              <a:t>New Commission with no Commissioner and DG for health?</a:t>
            </a:r>
          </a:p>
          <a:p>
            <a:pPr marL="0" indent="0">
              <a:buClr>
                <a:srgbClr val="DA9A1C"/>
              </a:buClr>
              <a:buNone/>
            </a:pPr>
            <a:endParaRPr lang="fr-BE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77038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tx2"/>
                </a:solidFill>
              </a:rPr>
              <a:t>NEXT COUNCIL PRESIDENCIES</a:t>
            </a:r>
            <a:endParaRPr lang="fr-BE" b="1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44500" indent="-444500">
              <a:buClr>
                <a:srgbClr val="DA9A1C"/>
              </a:buClr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schemeClr val="tx2"/>
                </a:solidFill>
                <a:latin typeface="Arial "/>
              </a:rPr>
              <a:t>2019-2020 Trio: </a:t>
            </a:r>
          </a:p>
          <a:p>
            <a:pPr marL="901700" lvl="1" indent="-444500">
              <a:buClr>
                <a:srgbClr val="DA9A1C"/>
              </a:buCl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2"/>
                </a:solidFill>
                <a:latin typeface="Arial "/>
              </a:rPr>
              <a:t>Romania-Finland-Croatia</a:t>
            </a:r>
          </a:p>
          <a:p>
            <a:pPr marL="457200" lvl="1" indent="0">
              <a:buClr>
                <a:srgbClr val="DA9A1C"/>
              </a:buClr>
              <a:buNone/>
            </a:pPr>
            <a:endParaRPr lang="en-US" dirty="0">
              <a:solidFill>
                <a:schemeClr val="tx2"/>
              </a:solidFill>
              <a:latin typeface="Arial "/>
            </a:endParaRPr>
          </a:p>
          <a:p>
            <a:pPr marL="444500" indent="-444500">
              <a:buClr>
                <a:srgbClr val="DA9A1C"/>
              </a:buClr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schemeClr val="tx2"/>
                </a:solidFill>
                <a:latin typeface="Arial "/>
              </a:rPr>
              <a:t>Romanian priorities</a:t>
            </a:r>
            <a:endParaRPr lang="en-US" dirty="0">
              <a:solidFill>
                <a:schemeClr val="tx2"/>
              </a:solidFill>
              <a:latin typeface="Arial "/>
            </a:endParaRPr>
          </a:p>
          <a:p>
            <a:pPr marL="812800" lvl="1" indent="-355600">
              <a:buClr>
                <a:srgbClr val="DA9A1C"/>
              </a:buCl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2"/>
                </a:solidFill>
              </a:rPr>
              <a:t>Converging Europe: growth, cohesion, competitiveness, connectivity</a:t>
            </a:r>
          </a:p>
          <a:p>
            <a:pPr marL="812800" lvl="1" indent="-355600">
              <a:buClr>
                <a:srgbClr val="DA9A1C"/>
              </a:buCl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2"/>
                </a:solidFill>
              </a:rPr>
              <a:t>A safer Europe</a:t>
            </a:r>
          </a:p>
          <a:p>
            <a:pPr marL="812800" lvl="1" indent="-355600">
              <a:buClr>
                <a:srgbClr val="DA9A1C"/>
              </a:buCl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2"/>
                </a:solidFill>
              </a:rPr>
              <a:t>Europe, a stronger global actor</a:t>
            </a:r>
          </a:p>
          <a:p>
            <a:pPr marL="812800" lvl="1" indent="-355600">
              <a:buClr>
                <a:srgbClr val="DA9A1C"/>
              </a:buCl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2"/>
                </a:solidFill>
              </a:rPr>
              <a:t>Europe of Common Values</a:t>
            </a:r>
            <a:endParaRPr lang="fr-BE" dirty="0">
              <a:solidFill>
                <a:schemeClr val="tx2"/>
              </a:solidFill>
              <a:latin typeface="Arial 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EC1CC9E-3E84-44F3-A476-D6D422971E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5816" y="1825625"/>
            <a:ext cx="3248025" cy="140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2180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92698"/>
            <a:ext cx="11675165" cy="729816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chemeClr val="tx2"/>
                </a:solidFill>
              </a:rPr>
              <a:t>CED WORKING GROUPS &amp; TASK FORCES</a:t>
            </a:r>
            <a:endParaRPr lang="fr-BE" sz="4000" b="1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Clr>
                <a:srgbClr val="DA9A1C"/>
              </a:buClr>
              <a:buNone/>
            </a:pPr>
            <a:endParaRPr lang="en-US" sz="2400" dirty="0">
              <a:solidFill>
                <a:schemeClr val="tx2"/>
              </a:solidFill>
              <a:latin typeface="Arial "/>
            </a:endParaRPr>
          </a:p>
          <a:p>
            <a:pPr marL="444500" indent="-444500">
              <a:lnSpc>
                <a:spcPct val="150000"/>
              </a:lnSpc>
              <a:buClr>
                <a:srgbClr val="DA9A1C"/>
              </a:buClr>
              <a:buFont typeface="Wingdings" panose="05000000000000000000" pitchFamily="2" charset="2"/>
              <a:buChar char="Ø"/>
            </a:pPr>
            <a:r>
              <a:rPr lang="en-US" sz="3200" dirty="0">
                <a:solidFill>
                  <a:schemeClr val="tx2"/>
                </a:solidFill>
                <a:latin typeface="Arial "/>
              </a:rPr>
              <a:t>Mailing will be sent after the GM, asking you to:</a:t>
            </a:r>
          </a:p>
          <a:p>
            <a:pPr marL="901700" lvl="1" indent="-444500">
              <a:lnSpc>
                <a:spcPct val="150000"/>
              </a:lnSpc>
              <a:buClr>
                <a:srgbClr val="DA9A1C"/>
              </a:buClr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chemeClr val="tx2"/>
                </a:solidFill>
                <a:latin typeface="Arial "/>
              </a:rPr>
              <a:t>Confirm continued participation in WGs and TFs</a:t>
            </a:r>
          </a:p>
          <a:p>
            <a:pPr marL="901700" lvl="1" indent="-444500">
              <a:lnSpc>
                <a:spcPct val="150000"/>
              </a:lnSpc>
              <a:buClr>
                <a:srgbClr val="DA9A1C"/>
              </a:buClr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chemeClr val="tx2"/>
                </a:solidFill>
                <a:latin typeface="Arial "/>
              </a:rPr>
              <a:t>Nominate new members (open to Members and Affiliate Members)</a:t>
            </a:r>
          </a:p>
          <a:p>
            <a:pPr marL="0" indent="0">
              <a:buClr>
                <a:srgbClr val="DA9A1C"/>
              </a:buClr>
              <a:buNone/>
            </a:pPr>
            <a:endParaRPr lang="en-US" sz="2400" dirty="0">
              <a:solidFill>
                <a:schemeClr val="tx2"/>
              </a:solidFill>
              <a:latin typeface="Arial "/>
            </a:endParaRPr>
          </a:p>
          <a:p>
            <a:pPr marL="0" indent="0">
              <a:buClr>
                <a:srgbClr val="DA9A1C"/>
              </a:buClr>
              <a:buNone/>
            </a:pPr>
            <a:endParaRPr lang="fr-BE" dirty="0">
              <a:solidFill>
                <a:schemeClr val="tx2"/>
              </a:solidFill>
              <a:latin typeface="Arial "/>
            </a:endParaRPr>
          </a:p>
        </p:txBody>
      </p:sp>
    </p:spTree>
    <p:extLst>
      <p:ext uri="{BB962C8B-B14F-4D97-AF65-F5344CB8AC3E}">
        <p14:creationId xmlns:p14="http://schemas.microsoft.com/office/powerpoint/2010/main" val="29700448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tx2"/>
                </a:solidFill>
              </a:rPr>
              <a:t>REMINDERS </a:t>
            </a:r>
            <a:endParaRPr lang="fr-BE" b="1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Clr>
                <a:srgbClr val="DA9A1C"/>
              </a:buClr>
              <a:buNone/>
            </a:pPr>
            <a:endParaRPr lang="en-US" sz="2400" dirty="0">
              <a:solidFill>
                <a:schemeClr val="tx2"/>
              </a:solidFill>
              <a:latin typeface="Arial "/>
            </a:endParaRPr>
          </a:p>
          <a:p>
            <a:pPr marL="444500" indent="-444500">
              <a:buClr>
                <a:srgbClr val="DA9A1C"/>
              </a:buClr>
              <a:buFont typeface="Wingdings" panose="05000000000000000000" pitchFamily="2" charset="2"/>
              <a:buChar char="Ø"/>
            </a:pPr>
            <a:r>
              <a:rPr lang="en-US" sz="3200" dirty="0">
                <a:solidFill>
                  <a:schemeClr val="tx2"/>
                </a:solidFill>
                <a:latin typeface="Arial "/>
              </a:rPr>
              <a:t>Please sign CED Consent Form (Data Protection) and leave it at the welcome desk</a:t>
            </a:r>
          </a:p>
          <a:p>
            <a:pPr marL="0" indent="0">
              <a:buClr>
                <a:srgbClr val="DA9A1C"/>
              </a:buClr>
              <a:buNone/>
            </a:pPr>
            <a:endParaRPr lang="en-US" sz="3200" dirty="0">
              <a:solidFill>
                <a:schemeClr val="tx2"/>
              </a:solidFill>
              <a:latin typeface="Arial "/>
            </a:endParaRPr>
          </a:p>
          <a:p>
            <a:pPr marL="444500" indent="-444500">
              <a:buClr>
                <a:srgbClr val="DA9A1C"/>
              </a:buClr>
              <a:buFont typeface="Wingdings" panose="05000000000000000000" pitchFamily="2" charset="2"/>
              <a:buChar char="Ø"/>
            </a:pPr>
            <a:r>
              <a:rPr lang="en-US" sz="3200" dirty="0">
                <a:solidFill>
                  <a:schemeClr val="tx2"/>
                </a:solidFill>
                <a:latin typeface="Arial "/>
              </a:rPr>
              <a:t>All presentations, documents and reports will be available on the website</a:t>
            </a:r>
          </a:p>
          <a:p>
            <a:pPr marL="0" indent="0">
              <a:buClr>
                <a:srgbClr val="DA9A1C"/>
              </a:buClr>
              <a:buNone/>
            </a:pPr>
            <a:endParaRPr lang="en-US" sz="3200" dirty="0">
              <a:solidFill>
                <a:schemeClr val="tx2"/>
              </a:solidFill>
              <a:latin typeface="Arial "/>
            </a:endParaRPr>
          </a:p>
          <a:p>
            <a:pPr marL="444500" indent="-444500">
              <a:buClr>
                <a:srgbClr val="DA9A1C"/>
              </a:buClr>
              <a:buFont typeface="Wingdings" panose="05000000000000000000" pitchFamily="2" charset="2"/>
              <a:buChar char="Ø"/>
            </a:pPr>
            <a:r>
              <a:rPr lang="en-US" sz="3200" dirty="0">
                <a:solidFill>
                  <a:schemeClr val="tx2"/>
                </a:solidFill>
                <a:latin typeface="Arial "/>
              </a:rPr>
              <a:t>Any questions: please contact the CED Office! </a:t>
            </a:r>
          </a:p>
          <a:p>
            <a:pPr marL="0" indent="0">
              <a:buClr>
                <a:srgbClr val="DA9A1C"/>
              </a:buClr>
              <a:buNone/>
            </a:pPr>
            <a:endParaRPr lang="en-US" sz="3200" dirty="0">
              <a:solidFill>
                <a:schemeClr val="tx2"/>
              </a:solidFill>
              <a:latin typeface="Arial "/>
            </a:endParaRPr>
          </a:p>
          <a:p>
            <a:pPr marL="444500" indent="-444500">
              <a:buClr>
                <a:srgbClr val="DA9A1C"/>
              </a:buClr>
              <a:buFont typeface="Wingdings" panose="05000000000000000000" pitchFamily="2" charset="2"/>
              <a:buChar char="Ø"/>
            </a:pPr>
            <a:r>
              <a:rPr lang="en-US" sz="3200" dirty="0">
                <a:solidFill>
                  <a:schemeClr val="tx2"/>
                </a:solidFill>
                <a:latin typeface="Arial "/>
              </a:rPr>
              <a:t>GM evaluation survey </a:t>
            </a:r>
          </a:p>
          <a:p>
            <a:pPr marL="0" indent="0">
              <a:buClr>
                <a:srgbClr val="DA9A1C"/>
              </a:buClr>
              <a:buNone/>
            </a:pPr>
            <a:endParaRPr lang="fr-BE" dirty="0">
              <a:solidFill>
                <a:schemeClr val="tx2"/>
              </a:solidFill>
              <a:latin typeface="Arial "/>
            </a:endParaRPr>
          </a:p>
        </p:txBody>
      </p:sp>
    </p:spTree>
    <p:extLst>
      <p:ext uri="{BB962C8B-B14F-4D97-AF65-F5344CB8AC3E}">
        <p14:creationId xmlns:p14="http://schemas.microsoft.com/office/powerpoint/2010/main" val="8408974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tx2"/>
                </a:solidFill>
              </a:rPr>
              <a:t>TWITTER </a:t>
            </a:r>
            <a:endParaRPr lang="fr-BE" b="1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44500" indent="-444500">
              <a:buClr>
                <a:srgbClr val="DA9A1C"/>
              </a:buCl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2"/>
                </a:solidFill>
                <a:latin typeface="Arial "/>
              </a:rPr>
              <a:t>Follow us on Twitter: </a:t>
            </a:r>
            <a:r>
              <a:rPr lang="en-US" dirty="0">
                <a:solidFill>
                  <a:srgbClr val="00B0F0"/>
                </a:solidFill>
                <a:latin typeface="Arial "/>
              </a:rPr>
              <a:t>@CEDentists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6882" y="2298031"/>
            <a:ext cx="7023262" cy="4475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6400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777</TotalTime>
  <Words>420</Words>
  <Application>Microsoft Office PowerPoint</Application>
  <PresentationFormat>Widescreen</PresentationFormat>
  <Paragraphs>84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Arial </vt:lpstr>
      <vt:lpstr>Arial Bold</vt:lpstr>
      <vt:lpstr>Arial Narrow</vt:lpstr>
      <vt:lpstr>Calibri</vt:lpstr>
      <vt:lpstr>Wingdings</vt:lpstr>
      <vt:lpstr>Office Theme</vt:lpstr>
      <vt:lpstr>PowerPoint Presentation</vt:lpstr>
      <vt:lpstr>NEW CED OFFICE </vt:lpstr>
      <vt:lpstr>GENERAL MEETING HIGHLIGHTS</vt:lpstr>
      <vt:lpstr>GENERAL MEETING: WHAT’S NEW?</vt:lpstr>
      <vt:lpstr>POLITICAL BACKGROUND </vt:lpstr>
      <vt:lpstr>NEXT COUNCIL PRESIDENCIES</vt:lpstr>
      <vt:lpstr>CED WORKING GROUPS &amp; TASK FORCES</vt:lpstr>
      <vt:lpstr>REMINDERS </vt:lpstr>
      <vt:lpstr>TWITTER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Lea Pfefferle</dc:creator>
  <cp:lastModifiedBy>Lea Pfefferle</cp:lastModifiedBy>
  <cp:revision>80</cp:revision>
  <cp:lastPrinted>2017-05-22T09:31:52Z</cp:lastPrinted>
  <dcterms:created xsi:type="dcterms:W3CDTF">2017-05-02T11:40:50Z</dcterms:created>
  <dcterms:modified xsi:type="dcterms:W3CDTF">2018-11-15T15:49:16Z</dcterms:modified>
</cp:coreProperties>
</file>