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
  </p:notesMasterIdLst>
  <p:sldIdLst>
    <p:sldId id="261" r:id="rId2"/>
    <p:sldId id="304" r:id="rId3"/>
    <p:sldId id="307" r:id="rId4"/>
    <p:sldId id="264" r:id="rId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A9A1C"/>
    <a:srgbClr val="0075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73" autoAdjust="0"/>
    <p:restoredTop sz="84073" autoAdjust="0"/>
  </p:normalViewPr>
  <p:slideViewPr>
    <p:cSldViewPr snapToGrid="0">
      <p:cViewPr varScale="1">
        <p:scale>
          <a:sx n="95" d="100"/>
          <a:sy n="95" d="100"/>
        </p:scale>
        <p:origin x="1524"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C26D0F-6AE4-420B-84DF-756C42D6B957}" type="datetimeFigureOut">
              <a:rPr lang="fr-BE" smtClean="0"/>
              <a:t>6/11/2018</a:t>
            </a:fld>
            <a:endParaRPr lang="fr-B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60B621-C5F4-4A4E-B0D7-C41A4858C12F}" type="slidenum">
              <a:rPr lang="fr-BE" smtClean="0"/>
              <a:t>‹#›</a:t>
            </a:fld>
            <a:endParaRPr lang="fr-BE"/>
          </a:p>
        </p:txBody>
      </p:sp>
    </p:spTree>
    <p:extLst>
      <p:ext uri="{BB962C8B-B14F-4D97-AF65-F5344CB8AC3E}">
        <p14:creationId xmlns:p14="http://schemas.microsoft.com/office/powerpoint/2010/main" val="2464979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 The CED public event took place on 19 June and was hosted by MEP Nessa Childers.</a:t>
            </a:r>
          </a:p>
          <a:p>
            <a:r>
              <a:rPr lang="en-US" baseline="0" dirty="0" smtClean="0"/>
              <a:t>- It was attended by </a:t>
            </a:r>
            <a:r>
              <a:rPr lang="en-US" baseline="0" dirty="0" smtClean="0"/>
              <a:t>approximately </a:t>
            </a:r>
            <a:r>
              <a:rPr lang="en-US" baseline="0" dirty="0" smtClean="0"/>
              <a:t>25 people, with speakers from the EP, Commission, academia, dental practitioners, NGOs and the CED.</a:t>
            </a:r>
          </a:p>
          <a:p>
            <a:pPr marL="171450" indent="-171450">
              <a:buFontTx/>
              <a:buChar char="-"/>
            </a:pPr>
            <a:r>
              <a:rPr lang="en-US" baseline="0" dirty="0" smtClean="0"/>
              <a:t>It was a good opportunity to exchange views on the need for more policy action in the field of provision of and access to dental care for disadvantaged populations. We heard many examples of encouraging work that is being done in the field but also heard about the gap in funding and the lack of political will at times to address the problems that vulnerable populations have. </a:t>
            </a:r>
          </a:p>
          <a:p>
            <a:pPr marL="171450" indent="-171450">
              <a:buFontTx/>
              <a:buChar char="-"/>
            </a:pPr>
            <a:endParaRPr lang="en-US" baseline="0" dirty="0" smtClean="0"/>
          </a:p>
        </p:txBody>
      </p:sp>
      <p:sp>
        <p:nvSpPr>
          <p:cNvPr id="4" name="Slide Number Placeholder 3"/>
          <p:cNvSpPr>
            <a:spLocks noGrp="1"/>
          </p:cNvSpPr>
          <p:nvPr>
            <p:ph type="sldNum" sz="quarter" idx="10"/>
          </p:nvPr>
        </p:nvSpPr>
        <p:spPr/>
        <p:txBody>
          <a:bodyPr/>
          <a:lstStyle/>
          <a:p>
            <a:fld id="{3B60B621-C5F4-4A4E-B0D7-C41A4858C12F}" type="slidenum">
              <a:rPr lang="fr-BE" smtClean="0"/>
              <a:t>2</a:t>
            </a:fld>
            <a:endParaRPr lang="fr-BE"/>
          </a:p>
        </p:txBody>
      </p:sp>
    </p:spTree>
    <p:extLst>
      <p:ext uri="{BB962C8B-B14F-4D97-AF65-F5344CB8AC3E}">
        <p14:creationId xmlns:p14="http://schemas.microsoft.com/office/powerpoint/2010/main" val="3909746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smtClean="0"/>
              <a:t>During the Event on health inequalities,</a:t>
            </a:r>
            <a:r>
              <a:rPr lang="en-US" baseline="0" dirty="0" smtClean="0"/>
              <a:t> the representative from the European Commission also encouraged the CED to prepare a white paper on prevention.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baseline="0" dirty="0" smtClean="0"/>
              <a:t>This White Paper will provide an opportunity for the CED to promote the importance of prevention. It will touch upon the link between oral health and prevention, talk about the EU’s role in prevention and discuss key asks from the CED.</a:t>
            </a:r>
            <a:endParaRPr lang="en-US" dirty="0" smtClean="0"/>
          </a:p>
          <a:p>
            <a:pPr marL="171450" indent="-171450">
              <a:buFontTx/>
              <a:buChar char="-"/>
            </a:pPr>
            <a:r>
              <a:rPr lang="en-US" baseline="0" dirty="0" smtClean="0"/>
              <a:t>The Working Group is currently in the process of writing the paper, underpinned by existing data. In addition, the Working Group is considering to ask the members to provide best practice examples of prevention programs in their countries. </a:t>
            </a:r>
          </a:p>
          <a:p>
            <a:pPr marL="171450" indent="-171450">
              <a:buFontTx/>
              <a:buChar char="-"/>
            </a:pPr>
            <a:r>
              <a:rPr lang="en-US" baseline="0" dirty="0" smtClean="0"/>
              <a:t>The aim is to have this white paper adopted at the next General Meeting in May in Vienna and to present it to the newly elected Commission and European Parliament later in 2019. We will also explore if other important policy making organizations like the WHO can endorse the paper. </a:t>
            </a:r>
          </a:p>
          <a:p>
            <a:endParaRPr lang="fr-BE" dirty="0"/>
          </a:p>
        </p:txBody>
      </p:sp>
      <p:sp>
        <p:nvSpPr>
          <p:cNvPr id="4" name="Slide Number Placeholder 3"/>
          <p:cNvSpPr>
            <a:spLocks noGrp="1"/>
          </p:cNvSpPr>
          <p:nvPr>
            <p:ph type="sldNum" sz="quarter" idx="10"/>
          </p:nvPr>
        </p:nvSpPr>
        <p:spPr/>
        <p:txBody>
          <a:bodyPr/>
          <a:lstStyle/>
          <a:p>
            <a:fld id="{3B60B621-C5F4-4A4E-B0D7-C41A4858C12F}" type="slidenum">
              <a:rPr lang="fr-BE" smtClean="0"/>
              <a:t>3</a:t>
            </a:fld>
            <a:endParaRPr lang="fr-BE"/>
          </a:p>
        </p:txBody>
      </p:sp>
    </p:spTree>
    <p:extLst>
      <p:ext uri="{BB962C8B-B14F-4D97-AF65-F5344CB8AC3E}">
        <p14:creationId xmlns:p14="http://schemas.microsoft.com/office/powerpoint/2010/main" val="11382367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3B60B621-C5F4-4A4E-B0D7-C41A4858C12F}" type="slidenum">
              <a:rPr lang="fr-BE" smtClean="0"/>
              <a:t>4</a:t>
            </a:fld>
            <a:endParaRPr lang="fr-BE"/>
          </a:p>
        </p:txBody>
      </p:sp>
    </p:spTree>
    <p:extLst>
      <p:ext uri="{BB962C8B-B14F-4D97-AF65-F5344CB8AC3E}">
        <p14:creationId xmlns:p14="http://schemas.microsoft.com/office/powerpoint/2010/main" val="40680153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5400">
                <a:latin typeface="Arial Bold"/>
              </a:defRPr>
            </a:lvl1pPr>
          </a:lstStyle>
          <a:p>
            <a:r>
              <a:rPr lang="en-US" dirty="0"/>
              <a:t>Click to edit Master title style</a:t>
            </a:r>
            <a:endParaRPr lang="fr-BE"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6/11/2018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sp>
        <p:nvSpPr>
          <p:cNvPr id="7" name="Rectangle 6"/>
          <p:cNvSpPr/>
          <p:nvPr userDrawn="1"/>
        </p:nvSpPr>
        <p:spPr>
          <a:xfrm>
            <a:off x="168731" y="6538912"/>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3957291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B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6/11/2018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9300785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fr-B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6/11/2018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74812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48004"/>
            <a:ext cx="10515600" cy="590839"/>
          </a:xfrm>
        </p:spPr>
        <p:txBody>
          <a:bodyPr/>
          <a:lstStyle>
            <a:lvl1pPr>
              <a:defRPr>
                <a:latin typeface="Arial Bold"/>
              </a:defRPr>
            </a:lvl1pPr>
          </a:lstStyle>
          <a:p>
            <a:r>
              <a:rPr lang="en-US" dirty="0"/>
              <a:t>Click to edit Master title style</a:t>
            </a:r>
            <a:endParaRPr lang="fr-BE"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p:cNvSpPr>
            <a:spLocks noGrp="1"/>
          </p:cNvSpPr>
          <p:nvPr>
            <p:ph type="dt" sz="half" idx="10"/>
          </p:nvPr>
        </p:nvSpPr>
        <p:spPr/>
        <p:txBody>
          <a:bodyPr/>
          <a:lstStyle/>
          <a:p>
            <a:fld id="{3DD11F4F-4A8E-414D-AD93-493223AEA4F0}" type="datetimeFigureOut">
              <a:rPr lang="fr-BE" smtClean="0"/>
              <a:t>6/11/2018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32231" y="5627716"/>
            <a:ext cx="884704" cy="1108770"/>
          </a:xfrm>
          <a:prstGeom prst="rect">
            <a:avLst/>
          </a:prstGeom>
        </p:spPr>
      </p:pic>
      <p:cxnSp>
        <p:nvCxnSpPr>
          <p:cNvPr id="10" name="Straight Connector 9"/>
          <p:cNvCxnSpPr/>
          <p:nvPr userDrawn="1"/>
        </p:nvCxnSpPr>
        <p:spPr>
          <a:xfrm flipV="1">
            <a:off x="838200" y="1112993"/>
            <a:ext cx="10538818" cy="7647"/>
          </a:xfrm>
          <a:prstGeom prst="line">
            <a:avLst/>
          </a:prstGeom>
          <a:ln w="38100">
            <a:solidFill>
              <a:srgbClr val="0075B9"/>
            </a:solidFill>
          </a:ln>
        </p:spPr>
        <p:style>
          <a:lnRef idx="1">
            <a:schemeClr val="accent1"/>
          </a:lnRef>
          <a:fillRef idx="0">
            <a:schemeClr val="accent1"/>
          </a:fillRef>
          <a:effectRef idx="0">
            <a:schemeClr val="accent1"/>
          </a:effectRef>
          <a:fontRef idx="minor">
            <a:schemeClr val="tx1"/>
          </a:fontRef>
        </p:style>
      </p:cxnSp>
      <p:sp>
        <p:nvSpPr>
          <p:cNvPr id="13" name="Rectangle 12"/>
          <p:cNvSpPr/>
          <p:nvPr userDrawn="1"/>
        </p:nvSpPr>
        <p:spPr>
          <a:xfrm>
            <a:off x="9474938" y="6475254"/>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3707731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B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DD11F4F-4A8E-414D-AD93-493223AEA4F0}" type="datetimeFigureOut">
              <a:rPr lang="fr-BE" smtClean="0"/>
              <a:t>6/11/2018</a:t>
            </a:fld>
            <a:endParaRPr lang="fr-BE"/>
          </a:p>
        </p:txBody>
      </p:sp>
      <p:sp>
        <p:nvSpPr>
          <p:cNvPr id="5" name="Footer Placeholder 4"/>
          <p:cNvSpPr>
            <a:spLocks noGrp="1"/>
          </p:cNvSpPr>
          <p:nvPr>
            <p:ph type="ftr" sz="quarter" idx="11"/>
          </p:nvPr>
        </p:nvSpPr>
        <p:spPr/>
        <p:txBody>
          <a:bodyPr/>
          <a:lstStyle/>
          <a:p>
            <a:endParaRPr lang="fr-BE"/>
          </a:p>
        </p:txBody>
      </p:sp>
      <p:sp>
        <p:nvSpPr>
          <p:cNvPr id="6" name="Slide Number Placeholder 5"/>
          <p:cNvSpPr>
            <a:spLocks noGrp="1"/>
          </p:cNvSpPr>
          <p:nvPr>
            <p:ph type="sldNum" sz="quarter" idx="12"/>
          </p:nvPr>
        </p:nvSpPr>
        <p:spPr/>
        <p:txBody>
          <a:bodyPr/>
          <a:lstStyle/>
          <a:p>
            <a:fld id="{5E18B77B-BE49-459A-AF8D-9802ED7A4A3D}" type="slidenum">
              <a:rPr lang="fr-BE" smtClean="0"/>
              <a:t>‹#›</a:t>
            </a:fld>
            <a:endParaRPr lang="fr-BE"/>
          </a:p>
        </p:txBody>
      </p:sp>
      <p:pic>
        <p:nvPicPr>
          <p:cNvPr id="7" name="Picture 6" descr="eu dental_ppt2_DARK_V03.png"/>
          <p:cNvPicPr>
            <a:picLocks noChangeAspect="1"/>
          </p:cNvPicPr>
          <p:nvPr userDrawn="1"/>
        </p:nvPicPr>
        <p:blipFill>
          <a:blip r:embed="rId2"/>
          <a:srcRect l="12204" t="5249" r="75864" b="74801"/>
          <a:stretch>
            <a:fillRect/>
          </a:stretch>
        </p:blipFill>
        <p:spPr>
          <a:xfrm>
            <a:off x="118127" y="5760720"/>
            <a:ext cx="775466" cy="971866"/>
          </a:xfrm>
          <a:prstGeom prst="rect">
            <a:avLst/>
          </a:prstGeom>
        </p:spPr>
      </p:pic>
    </p:spTree>
    <p:extLst>
      <p:ext uri="{BB962C8B-B14F-4D97-AF65-F5344CB8AC3E}">
        <p14:creationId xmlns:p14="http://schemas.microsoft.com/office/powerpoint/2010/main" val="26274877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Bold"/>
              </a:defRPr>
            </a:lvl1pPr>
          </a:lstStyle>
          <a:p>
            <a:r>
              <a:rPr lang="en-US" dirty="0"/>
              <a:t>Click to edit Master title style</a:t>
            </a:r>
            <a:endParaRPr lang="fr-BE"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p:cNvSpPr>
            <a:spLocks noGrp="1"/>
          </p:cNvSpPr>
          <p:nvPr>
            <p:ph type="dt" sz="half" idx="10"/>
          </p:nvPr>
        </p:nvSpPr>
        <p:spPr/>
        <p:txBody>
          <a:bodyPr/>
          <a:lstStyle/>
          <a:p>
            <a:fld id="{3DD11F4F-4A8E-414D-AD93-493223AEA4F0}" type="datetimeFigureOut">
              <a:rPr lang="fr-BE" smtClean="0"/>
              <a:t>6/11/2018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822548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rial Bold"/>
              </a:defRPr>
            </a:lvl1pPr>
          </a:lstStyle>
          <a:p>
            <a:r>
              <a:rPr lang="en-US" dirty="0"/>
              <a:t>Click to edit Master title style</a:t>
            </a:r>
            <a:endParaRPr lang="fr-BE"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p:cNvSpPr>
            <a:spLocks noGrp="1"/>
          </p:cNvSpPr>
          <p:nvPr>
            <p:ph type="dt" sz="half" idx="10"/>
          </p:nvPr>
        </p:nvSpPr>
        <p:spPr/>
        <p:txBody>
          <a:bodyPr/>
          <a:lstStyle/>
          <a:p>
            <a:fld id="{3DD11F4F-4A8E-414D-AD93-493223AEA4F0}" type="datetimeFigureOut">
              <a:rPr lang="fr-BE" smtClean="0"/>
              <a:t>6/11/2018</a:t>
            </a:fld>
            <a:endParaRPr lang="fr-BE"/>
          </a:p>
        </p:txBody>
      </p:sp>
      <p:sp>
        <p:nvSpPr>
          <p:cNvPr id="8" name="Footer Placeholder 7"/>
          <p:cNvSpPr>
            <a:spLocks noGrp="1"/>
          </p:cNvSpPr>
          <p:nvPr>
            <p:ph type="ftr" sz="quarter" idx="11"/>
          </p:nvPr>
        </p:nvSpPr>
        <p:spPr/>
        <p:txBody>
          <a:bodyPr/>
          <a:lstStyle/>
          <a:p>
            <a:endParaRPr lang="fr-BE"/>
          </a:p>
        </p:txBody>
      </p:sp>
      <p:sp>
        <p:nvSpPr>
          <p:cNvPr id="9" name="Slide Number Placeholder 8"/>
          <p:cNvSpPr>
            <a:spLocks noGrp="1"/>
          </p:cNvSpPr>
          <p:nvPr>
            <p:ph type="sldNum" sz="quarter" idx="12"/>
          </p:nvPr>
        </p:nvSpPr>
        <p:spPr/>
        <p:txBody>
          <a:bodyPr/>
          <a:lstStyle/>
          <a:p>
            <a:fld id="{5E18B77B-BE49-459A-AF8D-9802ED7A4A3D}" type="slidenum">
              <a:rPr lang="fr-BE" smtClean="0"/>
              <a:t>‹#›</a:t>
            </a:fld>
            <a:endParaRPr lang="fr-BE"/>
          </a:p>
        </p:txBody>
      </p:sp>
      <p:pic>
        <p:nvPicPr>
          <p:cNvPr id="10" name="Picture 9"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636117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fr-BE" dirty="0"/>
          </a:p>
        </p:txBody>
      </p:sp>
      <p:sp>
        <p:nvSpPr>
          <p:cNvPr id="3" name="Date Placeholder 2"/>
          <p:cNvSpPr>
            <a:spLocks noGrp="1"/>
          </p:cNvSpPr>
          <p:nvPr>
            <p:ph type="dt" sz="half" idx="10"/>
          </p:nvPr>
        </p:nvSpPr>
        <p:spPr/>
        <p:txBody>
          <a:bodyPr/>
          <a:lstStyle/>
          <a:p>
            <a:fld id="{3DD11F4F-4A8E-414D-AD93-493223AEA4F0}" type="datetimeFigureOut">
              <a:rPr lang="fr-BE" smtClean="0"/>
              <a:t>6/11/2018</a:t>
            </a:fld>
            <a:endParaRPr lang="fr-BE"/>
          </a:p>
        </p:txBody>
      </p:sp>
      <p:sp>
        <p:nvSpPr>
          <p:cNvPr id="4" name="Footer Placeholder 3"/>
          <p:cNvSpPr>
            <a:spLocks noGrp="1"/>
          </p:cNvSpPr>
          <p:nvPr>
            <p:ph type="ftr" sz="quarter" idx="11"/>
          </p:nvPr>
        </p:nvSpPr>
        <p:spPr/>
        <p:txBody>
          <a:bodyPr/>
          <a:lstStyle/>
          <a:p>
            <a:endParaRPr lang="fr-BE"/>
          </a:p>
        </p:txBody>
      </p:sp>
      <p:sp>
        <p:nvSpPr>
          <p:cNvPr id="5" name="Slide Number Placeholder 4"/>
          <p:cNvSpPr>
            <a:spLocks noGrp="1"/>
          </p:cNvSpPr>
          <p:nvPr>
            <p:ph type="sldNum" sz="quarter" idx="12"/>
          </p:nvPr>
        </p:nvSpPr>
        <p:spPr/>
        <p:txBody>
          <a:bodyPr/>
          <a:lstStyle/>
          <a:p>
            <a:fld id="{5E18B77B-BE49-459A-AF8D-9802ED7A4A3D}" type="slidenum">
              <a:rPr lang="fr-BE" smtClean="0"/>
              <a:t>‹#›</a:t>
            </a:fld>
            <a:endParaRPr lang="fr-BE"/>
          </a:p>
        </p:txBody>
      </p:sp>
      <p:pic>
        <p:nvPicPr>
          <p:cNvPr id="6" name="Picture 5"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07082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D11F4F-4A8E-414D-AD93-493223AEA4F0}" type="datetimeFigureOut">
              <a:rPr lang="fr-BE" smtClean="0"/>
              <a:t>6/11/2018</a:t>
            </a:fld>
            <a:endParaRPr lang="fr-BE"/>
          </a:p>
        </p:txBody>
      </p:sp>
      <p:sp>
        <p:nvSpPr>
          <p:cNvPr id="3" name="Footer Placeholder 2"/>
          <p:cNvSpPr>
            <a:spLocks noGrp="1"/>
          </p:cNvSpPr>
          <p:nvPr>
            <p:ph type="ftr" sz="quarter" idx="11"/>
          </p:nvPr>
        </p:nvSpPr>
        <p:spPr/>
        <p:txBody>
          <a:bodyPr/>
          <a:lstStyle/>
          <a:p>
            <a:endParaRPr lang="fr-BE"/>
          </a:p>
        </p:txBody>
      </p:sp>
      <p:sp>
        <p:nvSpPr>
          <p:cNvPr id="4" name="Slide Number Placeholder 3"/>
          <p:cNvSpPr>
            <a:spLocks noGrp="1"/>
          </p:cNvSpPr>
          <p:nvPr>
            <p:ph type="sldNum" sz="quarter" idx="12"/>
          </p:nvPr>
        </p:nvSpPr>
        <p:spPr/>
        <p:txBody>
          <a:bodyPr/>
          <a:lstStyle/>
          <a:p>
            <a:fld id="{5E18B77B-BE49-459A-AF8D-9802ED7A4A3D}" type="slidenum">
              <a:rPr lang="fr-BE" smtClean="0"/>
              <a:t>‹#›</a:t>
            </a:fld>
            <a:endParaRPr lang="fr-BE"/>
          </a:p>
        </p:txBody>
      </p:sp>
      <p:pic>
        <p:nvPicPr>
          <p:cNvPr id="5" name="Picture 4"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
        <p:nvSpPr>
          <p:cNvPr id="6" name="Rectangle 5"/>
          <p:cNvSpPr/>
          <p:nvPr userDrawn="1"/>
        </p:nvSpPr>
        <p:spPr>
          <a:xfrm>
            <a:off x="9471308" y="6490265"/>
            <a:ext cx="2041069" cy="246221"/>
          </a:xfrm>
          <a:prstGeom prst="rect">
            <a:avLst/>
          </a:prstGeom>
        </p:spPr>
        <p:txBody>
          <a:bodyPr wrap="none">
            <a:spAutoFit/>
          </a:bodyPr>
          <a:lstStyle/>
          <a:p>
            <a:pPr rtl="0"/>
            <a:r>
              <a:rPr lang="en-US" sz="1000" b="0" i="0" kern="1200" baseline="0" dirty="0">
                <a:solidFill>
                  <a:schemeClr val="bg1">
                    <a:lumMod val="50000"/>
                  </a:schemeClr>
                </a:solidFill>
                <a:latin typeface="Arial Narrow"/>
                <a:ea typeface="+mn-ea"/>
                <a:cs typeface="Arial Narrow"/>
              </a:rPr>
              <a:t>Transparency register: 4885579968-84</a:t>
            </a:r>
          </a:p>
        </p:txBody>
      </p:sp>
    </p:spTree>
    <p:extLst>
      <p:ext uri="{BB962C8B-B14F-4D97-AF65-F5344CB8AC3E}">
        <p14:creationId xmlns:p14="http://schemas.microsoft.com/office/powerpoint/2010/main" val="2244440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D11F4F-4A8E-414D-AD93-493223AEA4F0}" type="datetimeFigureOut">
              <a:rPr lang="fr-BE" smtClean="0"/>
              <a:t>6/11/2018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036407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B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DD11F4F-4A8E-414D-AD93-493223AEA4F0}" type="datetimeFigureOut">
              <a:rPr lang="fr-BE" smtClean="0"/>
              <a:t>6/11/2018</a:t>
            </a:fld>
            <a:endParaRPr lang="fr-BE"/>
          </a:p>
        </p:txBody>
      </p:sp>
      <p:sp>
        <p:nvSpPr>
          <p:cNvPr id="6" name="Footer Placeholder 5"/>
          <p:cNvSpPr>
            <a:spLocks noGrp="1"/>
          </p:cNvSpPr>
          <p:nvPr>
            <p:ph type="ftr" sz="quarter" idx="11"/>
          </p:nvPr>
        </p:nvSpPr>
        <p:spPr/>
        <p:txBody>
          <a:bodyPr/>
          <a:lstStyle/>
          <a:p>
            <a:endParaRPr lang="fr-BE"/>
          </a:p>
        </p:txBody>
      </p:sp>
      <p:sp>
        <p:nvSpPr>
          <p:cNvPr id="7" name="Slide Number Placeholder 6"/>
          <p:cNvSpPr>
            <a:spLocks noGrp="1"/>
          </p:cNvSpPr>
          <p:nvPr>
            <p:ph type="sldNum" sz="quarter" idx="12"/>
          </p:nvPr>
        </p:nvSpPr>
        <p:spPr/>
        <p:txBody>
          <a:bodyPr/>
          <a:lstStyle/>
          <a:p>
            <a:fld id="{5E18B77B-BE49-459A-AF8D-9802ED7A4A3D}" type="slidenum">
              <a:rPr lang="fr-BE" smtClean="0"/>
              <a:t>‹#›</a:t>
            </a:fld>
            <a:endParaRPr lang="fr-BE"/>
          </a:p>
        </p:txBody>
      </p:sp>
      <p:pic>
        <p:nvPicPr>
          <p:cNvPr id="8" name="Picture 7" descr="eu dental_ppt2_DARK_V03.png"/>
          <p:cNvPicPr>
            <a:picLocks noChangeAspect="1"/>
          </p:cNvPicPr>
          <p:nvPr userDrawn="1"/>
        </p:nvPicPr>
        <p:blipFill>
          <a:blip r:embed="rId2"/>
          <a:srcRect l="12204" t="5249" r="75864" b="74801"/>
          <a:stretch>
            <a:fillRect/>
          </a:stretch>
        </p:blipFill>
        <p:spPr>
          <a:xfrm>
            <a:off x="132230" y="5368186"/>
            <a:ext cx="1091787" cy="1368300"/>
          </a:xfrm>
          <a:prstGeom prst="rect">
            <a:avLst/>
          </a:prstGeom>
        </p:spPr>
      </p:pic>
    </p:spTree>
    <p:extLst>
      <p:ext uri="{BB962C8B-B14F-4D97-AF65-F5344CB8AC3E}">
        <p14:creationId xmlns:p14="http://schemas.microsoft.com/office/powerpoint/2010/main" val="2556701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590839"/>
          </a:xfrm>
          <a:prstGeom prst="rect">
            <a:avLst/>
          </a:prstGeom>
        </p:spPr>
        <p:txBody>
          <a:bodyPr vert="horz" lIns="91440" tIns="45720" rIns="91440" bIns="45720" rtlCol="0" anchor="ctr">
            <a:normAutofit/>
          </a:bodyPr>
          <a:lstStyle/>
          <a:p>
            <a:r>
              <a:rPr lang="en-US" dirty="0"/>
              <a:t>Click to edit Master title style</a:t>
            </a:r>
            <a:endParaRPr lang="fr-BE"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BE"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D11F4F-4A8E-414D-AD93-493223AEA4F0}" type="datetimeFigureOut">
              <a:rPr lang="fr-BE" smtClean="0"/>
              <a:t>6/11/2018</a:t>
            </a:fld>
            <a:endParaRPr lang="fr-B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18B77B-BE49-459A-AF8D-9802ED7A4A3D}" type="slidenum">
              <a:rPr lang="fr-BE" smtClean="0"/>
              <a:t>‹#›</a:t>
            </a:fld>
            <a:endParaRPr lang="fr-BE"/>
          </a:p>
        </p:txBody>
      </p:sp>
    </p:spTree>
    <p:extLst>
      <p:ext uri="{BB962C8B-B14F-4D97-AF65-F5344CB8AC3E}">
        <p14:creationId xmlns:p14="http://schemas.microsoft.com/office/powerpoint/2010/main" val="13472497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rial Bold"/>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Bold"/>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Bold"/>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Bold"/>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Bold"/>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u dental_ppt2_DARK_V03.png"/>
          <p:cNvPicPr>
            <a:picLocks noChangeAspect="1"/>
          </p:cNvPicPr>
          <p:nvPr/>
        </p:nvPicPr>
        <p:blipFill>
          <a:blip r:embed="rId2"/>
          <a:srcRect l="12204" t="5249" r="75864" b="74801"/>
          <a:stretch>
            <a:fillRect/>
          </a:stretch>
        </p:blipFill>
        <p:spPr>
          <a:xfrm>
            <a:off x="6882865" y="266559"/>
            <a:ext cx="5043847" cy="6321280"/>
          </a:xfrm>
          <a:prstGeom prst="rect">
            <a:avLst/>
          </a:prstGeom>
        </p:spPr>
      </p:pic>
      <p:sp>
        <p:nvSpPr>
          <p:cNvPr id="8" name="TextBox 7"/>
          <p:cNvSpPr txBox="1"/>
          <p:nvPr/>
        </p:nvSpPr>
        <p:spPr>
          <a:xfrm>
            <a:off x="636242" y="2767128"/>
            <a:ext cx="5227654" cy="584775"/>
          </a:xfrm>
          <a:prstGeom prst="rect">
            <a:avLst/>
          </a:prstGeom>
          <a:noFill/>
        </p:spPr>
        <p:txBody>
          <a:bodyPr wrap="square" rtlCol="0">
            <a:spAutoFit/>
          </a:bodyPr>
          <a:lstStyle/>
          <a:p>
            <a:r>
              <a:rPr lang="en-US" sz="3200" b="1" dirty="0" smtClean="0">
                <a:solidFill>
                  <a:srgbClr val="DA9A1C"/>
                </a:solidFill>
                <a:latin typeface="Arial Bold"/>
              </a:rPr>
              <a:t>WG Oral Health</a:t>
            </a:r>
            <a:endParaRPr lang="en-US" sz="3200" b="1" dirty="0">
              <a:solidFill>
                <a:srgbClr val="DA9A1C"/>
              </a:solidFill>
              <a:latin typeface="Arial Bold"/>
            </a:endParaRPr>
          </a:p>
        </p:txBody>
      </p:sp>
      <p:sp>
        <p:nvSpPr>
          <p:cNvPr id="9" name="TextBox 8"/>
          <p:cNvSpPr txBox="1"/>
          <p:nvPr/>
        </p:nvSpPr>
        <p:spPr>
          <a:xfrm>
            <a:off x="636242" y="5618227"/>
            <a:ext cx="5227654" cy="369332"/>
          </a:xfrm>
          <a:prstGeom prst="rect">
            <a:avLst/>
          </a:prstGeom>
          <a:noFill/>
        </p:spPr>
        <p:txBody>
          <a:bodyPr wrap="square" rtlCol="0">
            <a:spAutoFit/>
          </a:bodyPr>
          <a:lstStyle/>
          <a:p>
            <a:r>
              <a:rPr lang="en-US" b="1" dirty="0" smtClean="0">
                <a:solidFill>
                  <a:srgbClr val="DA9A1C"/>
                </a:solidFill>
                <a:latin typeface="Arial Bold"/>
              </a:rPr>
              <a:t>Brussels, November 2018 GM</a:t>
            </a:r>
            <a:endParaRPr lang="en-US" b="1" dirty="0">
              <a:solidFill>
                <a:srgbClr val="DA9A1C"/>
              </a:solidFill>
              <a:latin typeface="Arial Bold"/>
            </a:endParaRPr>
          </a:p>
        </p:txBody>
      </p:sp>
      <p:sp>
        <p:nvSpPr>
          <p:cNvPr id="6" name="TextBox 5"/>
          <p:cNvSpPr txBox="1"/>
          <p:nvPr/>
        </p:nvSpPr>
        <p:spPr>
          <a:xfrm>
            <a:off x="636241" y="4158810"/>
            <a:ext cx="5915283" cy="830997"/>
          </a:xfrm>
          <a:prstGeom prst="rect">
            <a:avLst/>
          </a:prstGeom>
          <a:noFill/>
        </p:spPr>
        <p:txBody>
          <a:bodyPr wrap="square" rtlCol="0">
            <a:spAutoFit/>
          </a:bodyPr>
          <a:lstStyle/>
          <a:p>
            <a:r>
              <a:rPr lang="en-US" sz="2400" b="1" dirty="0" smtClean="0">
                <a:solidFill>
                  <a:srgbClr val="DA9A1C"/>
                </a:solidFill>
                <a:latin typeface="Arial Bold"/>
              </a:rPr>
              <a:t>Henk Donker, WG </a:t>
            </a:r>
            <a:r>
              <a:rPr lang="en-US" sz="2400" b="1" dirty="0">
                <a:solidFill>
                  <a:srgbClr val="DA9A1C"/>
                </a:solidFill>
                <a:latin typeface="Arial Bold"/>
              </a:rPr>
              <a:t>Chair</a:t>
            </a:r>
          </a:p>
          <a:p>
            <a:r>
              <a:rPr lang="en-US" sz="2400" b="1" dirty="0">
                <a:solidFill>
                  <a:srgbClr val="DA9A1C"/>
                </a:solidFill>
                <a:latin typeface="Arial Bold"/>
              </a:rPr>
              <a:t>CED General Meeting</a:t>
            </a:r>
          </a:p>
        </p:txBody>
      </p:sp>
    </p:spTree>
    <p:extLst>
      <p:ext uri="{BB962C8B-B14F-4D97-AF65-F5344CB8AC3E}">
        <p14:creationId xmlns:p14="http://schemas.microsoft.com/office/powerpoint/2010/main" val="18199284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chemeClr val="tx2"/>
                </a:solidFill>
              </a:rPr>
              <a:t>CED EVENT – HEALTH INEQUALITIES</a:t>
            </a:r>
            <a:endParaRPr lang="fr-BE" dirty="0"/>
          </a:p>
        </p:txBody>
      </p:sp>
      <p:pic>
        <p:nvPicPr>
          <p:cNvPr id="3" name="Picture 2"/>
          <p:cNvPicPr>
            <a:picLocks noChangeAspect="1"/>
          </p:cNvPicPr>
          <p:nvPr/>
        </p:nvPicPr>
        <p:blipFill>
          <a:blip r:embed="rId3"/>
          <a:stretch>
            <a:fillRect/>
          </a:stretch>
        </p:blipFill>
        <p:spPr>
          <a:xfrm>
            <a:off x="4009292" y="2565919"/>
            <a:ext cx="4320791" cy="2897611"/>
          </a:xfrm>
          <a:prstGeom prst="rect">
            <a:avLst/>
          </a:prstGeom>
        </p:spPr>
      </p:pic>
      <p:pic>
        <p:nvPicPr>
          <p:cNvPr id="204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8538" y="9413875"/>
            <a:ext cx="1223962" cy="145097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0938" y="9566275"/>
            <a:ext cx="1223962" cy="691627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30083" y="1401097"/>
            <a:ext cx="3077258" cy="2048290"/>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8200" y="4394767"/>
            <a:ext cx="3211502" cy="2137526"/>
          </a:xfrm>
          <a:prstGeom prst="rect">
            <a:avLst/>
          </a:prstGeom>
        </p:spPr>
      </p:pic>
    </p:spTree>
    <p:extLst>
      <p:ext uri="{BB962C8B-B14F-4D97-AF65-F5344CB8AC3E}">
        <p14:creationId xmlns:p14="http://schemas.microsoft.com/office/powerpoint/2010/main" val="41202266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b="1" dirty="0" smtClean="0">
                <a:solidFill>
                  <a:schemeClr val="tx2"/>
                </a:solidFill>
              </a:rPr>
              <a:t>WHITE PAPER ON PREVENTION</a:t>
            </a:r>
            <a:endParaRPr lang="fr-BE" sz="4000" b="1" dirty="0">
              <a:solidFill>
                <a:schemeClr val="tx2"/>
              </a:solidFill>
            </a:endParaRPr>
          </a:p>
        </p:txBody>
      </p:sp>
      <p:sp>
        <p:nvSpPr>
          <p:cNvPr id="3" name="Content Placeholder 2"/>
          <p:cNvSpPr>
            <a:spLocks noGrp="1"/>
          </p:cNvSpPr>
          <p:nvPr>
            <p:ph idx="1"/>
          </p:nvPr>
        </p:nvSpPr>
        <p:spPr>
          <a:xfrm>
            <a:off x="838200" y="1825625"/>
            <a:ext cx="10596824" cy="4351338"/>
          </a:xfrm>
        </p:spPr>
        <p:txBody>
          <a:bodyPr>
            <a:normAutofit/>
          </a:bodyPr>
          <a:lstStyle/>
          <a:p>
            <a:pPr marL="361950" indent="-361950">
              <a:lnSpc>
                <a:spcPct val="150000"/>
              </a:lnSpc>
              <a:buClr>
                <a:srgbClr val="DA9A1C"/>
              </a:buClr>
              <a:buFont typeface="Wingdings" panose="05000000000000000000" pitchFamily="2" charset="2"/>
              <a:buChar char="Ø"/>
            </a:pPr>
            <a:r>
              <a:rPr lang="en-US" dirty="0" smtClean="0">
                <a:solidFill>
                  <a:schemeClr val="tx2"/>
                </a:solidFill>
              </a:rPr>
              <a:t>Follow-up to the public event on health inequalities</a:t>
            </a:r>
          </a:p>
          <a:p>
            <a:pPr marL="361950" indent="-361950">
              <a:lnSpc>
                <a:spcPct val="150000"/>
              </a:lnSpc>
              <a:buClr>
                <a:srgbClr val="DA9A1C"/>
              </a:buClr>
              <a:buFont typeface="Wingdings" panose="05000000000000000000" pitchFamily="2" charset="2"/>
              <a:buChar char="Ø"/>
            </a:pPr>
            <a:r>
              <a:rPr lang="en-US" dirty="0" smtClean="0">
                <a:solidFill>
                  <a:schemeClr val="tx2"/>
                </a:solidFill>
              </a:rPr>
              <a:t>Focus on the importance of prevention for oral health</a:t>
            </a:r>
          </a:p>
          <a:p>
            <a:pPr marL="361950" indent="-361950">
              <a:lnSpc>
                <a:spcPct val="150000"/>
              </a:lnSpc>
              <a:buClr>
                <a:srgbClr val="DA9A1C"/>
              </a:buClr>
              <a:buFont typeface="Wingdings" panose="05000000000000000000" pitchFamily="2" charset="2"/>
              <a:buChar char="Ø"/>
            </a:pPr>
            <a:r>
              <a:rPr lang="en-US" dirty="0" smtClean="0">
                <a:solidFill>
                  <a:schemeClr val="tx2"/>
                </a:solidFill>
              </a:rPr>
              <a:t>Timeline: Presentation to the delegates at May 2019 GM </a:t>
            </a:r>
            <a:endParaRPr lang="fr-BE" dirty="0"/>
          </a:p>
        </p:txBody>
      </p:sp>
    </p:spTree>
    <p:extLst>
      <p:ext uri="{BB962C8B-B14F-4D97-AF65-F5344CB8AC3E}">
        <p14:creationId xmlns:p14="http://schemas.microsoft.com/office/powerpoint/2010/main" val="22377083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401521" y="3901176"/>
            <a:ext cx="6275230" cy="1754326"/>
          </a:xfrm>
          <a:prstGeom prst="rect">
            <a:avLst/>
          </a:prstGeom>
          <a:noFill/>
        </p:spPr>
        <p:txBody>
          <a:bodyPr wrap="square" rtlCol="0">
            <a:spAutoFit/>
          </a:bodyPr>
          <a:lstStyle/>
          <a:p>
            <a:r>
              <a:rPr lang="en-US" sz="5400" b="1" dirty="0">
                <a:solidFill>
                  <a:schemeClr val="tx2"/>
                </a:solidFill>
                <a:latin typeface="Arial" panose="020B0604020202020204" pitchFamily="34" charset="0"/>
                <a:cs typeface="Arial" panose="020B0604020202020204" pitchFamily="34" charset="0"/>
              </a:rPr>
              <a:t>THANK YOU FOR YOUR ATTENTION</a:t>
            </a:r>
            <a:endParaRPr lang="fr-BE" sz="5400" b="1" dirty="0">
              <a:solidFill>
                <a:schemeClr val="tx2"/>
              </a:solidFill>
              <a:latin typeface="Arial" panose="020B0604020202020204" pitchFamily="34" charset="0"/>
              <a:cs typeface="Arial" panose="020B0604020202020204" pitchFamily="34" charset="0"/>
            </a:endParaRPr>
          </a:p>
        </p:txBody>
      </p:sp>
      <p:pic>
        <p:nvPicPr>
          <p:cNvPr id="9" name="Picture 6" descr="eu dental_ppt2_DARK_V03.png"/>
          <p:cNvPicPr>
            <a:picLocks noChangeAspect="1"/>
          </p:cNvPicPr>
          <p:nvPr/>
        </p:nvPicPr>
        <p:blipFill>
          <a:blip r:embed="rId3"/>
          <a:srcRect l="12204" t="5249" r="75864" b="74801"/>
          <a:stretch>
            <a:fillRect/>
          </a:stretch>
        </p:blipFill>
        <p:spPr>
          <a:xfrm>
            <a:off x="5356879" y="1144633"/>
            <a:ext cx="2070100" cy="2594385"/>
          </a:xfrm>
          <a:prstGeom prst="rect">
            <a:avLst/>
          </a:prstGeom>
        </p:spPr>
      </p:pic>
    </p:spTree>
    <p:extLst>
      <p:ext uri="{BB962C8B-B14F-4D97-AF65-F5344CB8AC3E}">
        <p14:creationId xmlns:p14="http://schemas.microsoft.com/office/powerpoint/2010/main" val="41881347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741</TotalTime>
  <Words>337</Words>
  <Application>Microsoft Office PowerPoint</Application>
  <PresentationFormat>Widescreen</PresentationFormat>
  <Paragraphs>20</Paragraphs>
  <Slides>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Arial Bold</vt:lpstr>
      <vt:lpstr>Arial Narrow</vt:lpstr>
      <vt:lpstr>Calibri</vt:lpstr>
      <vt:lpstr>Wingdings</vt:lpstr>
      <vt:lpstr>Office Theme</vt:lpstr>
      <vt:lpstr>PowerPoint Presentation</vt:lpstr>
      <vt:lpstr>CED EVENT – HEALTH INEQUALITIES</vt:lpstr>
      <vt:lpstr>WHITE PAPER ON PREVENTION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Lea Pfefferle</dc:creator>
  <cp:lastModifiedBy>Lea Pfefferle</cp:lastModifiedBy>
  <cp:revision>101</cp:revision>
  <dcterms:created xsi:type="dcterms:W3CDTF">2017-05-02T11:40:50Z</dcterms:created>
  <dcterms:modified xsi:type="dcterms:W3CDTF">2018-11-06T15:11:42Z</dcterms:modified>
</cp:coreProperties>
</file>