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1" r:id="rId2"/>
    <p:sldId id="266" r:id="rId3"/>
    <p:sldId id="269" r:id="rId4"/>
    <p:sldId id="270" r:id="rId5"/>
    <p:sldId id="265" r:id="rId6"/>
    <p:sldId id="268" r:id="rId7"/>
    <p:sldId id="267" r:id="rId8"/>
    <p:sldId id="262" r:id="rId9"/>
    <p:sldId id="264"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9A1C"/>
    <a:srgbClr val="0075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72047" autoAdjust="0"/>
  </p:normalViewPr>
  <p:slideViewPr>
    <p:cSldViewPr snapToGrid="0">
      <p:cViewPr varScale="1">
        <p:scale>
          <a:sx n="79" d="100"/>
          <a:sy n="79" d="100"/>
        </p:scale>
        <p:origin x="175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263B1E-C5EF-4CE0-8CEA-50FB6DEA139F}" type="datetimeFigureOut">
              <a:rPr lang="en-US" smtClean="0"/>
              <a:t>11/5/2018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6C50BA-A0E2-47AF-B67A-E7F1721183AD}" type="slidenum">
              <a:rPr lang="en-US" smtClean="0"/>
              <a:t>‹#›</a:t>
            </a:fld>
            <a:endParaRPr lang="en-US"/>
          </a:p>
        </p:txBody>
      </p:sp>
    </p:spTree>
    <p:extLst>
      <p:ext uri="{BB962C8B-B14F-4D97-AF65-F5344CB8AC3E}">
        <p14:creationId xmlns:p14="http://schemas.microsoft.com/office/powerpoint/2010/main" val="2073276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highlight>
                  <a:srgbClr val="FFFF00"/>
                </a:highlight>
              </a:rPr>
              <a:t> </a:t>
            </a:r>
          </a:p>
          <a:p>
            <a:endParaRPr lang="en-US" dirty="0"/>
          </a:p>
          <a:p>
            <a:pPr lvl="0"/>
            <a:r>
              <a:rPr lang="en-GB" sz="1200" kern="1200" dirty="0">
                <a:solidFill>
                  <a:schemeClr val="tx1"/>
                </a:solidFill>
                <a:effectLst/>
                <a:latin typeface="+mn-lt"/>
                <a:ea typeface="+mn-ea"/>
                <a:cs typeface="+mn-cs"/>
              </a:rPr>
              <a:t>CED WG EPQ developed a survey on the subjects of the study programme in Annex V.3/5.3.1 of the Professional Qualifications Directive (PQD).</a:t>
            </a:r>
          </a:p>
          <a:p>
            <a:pPr lvl="0"/>
            <a:endParaRPr lang="en-BE"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survey was first shared with all CED Members, asking them to potentially share it with their national dental schools’ contacts. At end of August, the CED Brussels Office also shared the survey, using contacts from the EU Manual of Dental Practice. </a:t>
            </a:r>
          </a:p>
          <a:p>
            <a:pPr lvl="0"/>
            <a:endParaRPr lang="en-BE"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deadline for contributions to the survey was extended to 31 October. So far 32 universities across Europe have contributed. </a:t>
            </a:r>
            <a:endParaRPr lang="en-BE"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B6C50BA-A0E2-47AF-B67A-E7F1721183AD}" type="slidenum">
              <a:rPr lang="en-US" smtClean="0"/>
              <a:t>2</a:t>
            </a:fld>
            <a:endParaRPr lang="en-US"/>
          </a:p>
        </p:txBody>
      </p:sp>
    </p:spTree>
    <p:extLst>
      <p:ext uri="{BB962C8B-B14F-4D97-AF65-F5344CB8AC3E}">
        <p14:creationId xmlns:p14="http://schemas.microsoft.com/office/powerpoint/2010/main" val="2508265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sz="1200" b="1" kern="1200" dirty="0">
                <a:solidFill>
                  <a:schemeClr val="tx1"/>
                </a:solidFill>
                <a:effectLst/>
                <a:latin typeface="+mn-lt"/>
                <a:ea typeface="+mn-ea"/>
                <a:cs typeface="+mn-cs"/>
              </a:rPr>
              <a:t>As you can see, 81.1% of the respondents believe that it is important to update the Annex V.3/5.3.1  </a:t>
            </a:r>
            <a:endParaRPr lang="en-US" b="1" dirty="0"/>
          </a:p>
        </p:txBody>
      </p:sp>
      <p:sp>
        <p:nvSpPr>
          <p:cNvPr id="4" name="Slide Number Placeholder 3"/>
          <p:cNvSpPr>
            <a:spLocks noGrp="1"/>
          </p:cNvSpPr>
          <p:nvPr>
            <p:ph type="sldNum" sz="quarter" idx="10"/>
          </p:nvPr>
        </p:nvSpPr>
        <p:spPr/>
        <p:txBody>
          <a:bodyPr/>
          <a:lstStyle/>
          <a:p>
            <a:fld id="{9B6C50BA-A0E2-47AF-B67A-E7F1721183AD}" type="slidenum">
              <a:rPr lang="en-US" smtClean="0"/>
              <a:t>3</a:t>
            </a:fld>
            <a:endParaRPr lang="en-US"/>
          </a:p>
        </p:txBody>
      </p:sp>
    </p:spTree>
    <p:extLst>
      <p:ext uri="{BB962C8B-B14F-4D97-AF65-F5344CB8AC3E}">
        <p14:creationId xmlns:p14="http://schemas.microsoft.com/office/powerpoint/2010/main" val="201244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importantly, as you can see only 13.5% of the respondents do NOT intend to conduct an update to their curriculum in the future – the vast majority intend to conduct an update in the period of 0-5 </a:t>
            </a:r>
            <a:r>
              <a:rPr lang="en-US"/>
              <a:t>years time. </a:t>
            </a:r>
            <a:endParaRPr lang="en-US" dirty="0"/>
          </a:p>
        </p:txBody>
      </p:sp>
      <p:sp>
        <p:nvSpPr>
          <p:cNvPr id="4" name="Slide Number Placeholder 3"/>
          <p:cNvSpPr>
            <a:spLocks noGrp="1"/>
          </p:cNvSpPr>
          <p:nvPr>
            <p:ph type="sldNum" sz="quarter" idx="10"/>
          </p:nvPr>
        </p:nvSpPr>
        <p:spPr/>
        <p:txBody>
          <a:bodyPr/>
          <a:lstStyle/>
          <a:p>
            <a:fld id="{9B6C50BA-A0E2-47AF-B67A-E7F1721183AD}" type="slidenum">
              <a:rPr lang="en-US" smtClean="0"/>
              <a:t>4</a:t>
            </a:fld>
            <a:endParaRPr lang="en-US"/>
          </a:p>
        </p:txBody>
      </p:sp>
    </p:spTree>
    <p:extLst>
      <p:ext uri="{BB962C8B-B14F-4D97-AF65-F5344CB8AC3E}">
        <p14:creationId xmlns:p14="http://schemas.microsoft.com/office/powerpoint/2010/main" val="1062955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Since this activity ultimately might lead to the automatic recognition of dental hygienists all over Europe the WG decided 1) to not reply to this Consultation, nor to forward it to Members and 2) </a:t>
            </a:r>
            <a:r>
              <a:rPr lang="en-US" sz="1200" b="1" kern="1200" dirty="0">
                <a:solidFill>
                  <a:schemeClr val="tx1"/>
                </a:solidFill>
                <a:effectLst/>
                <a:latin typeface="+mn-lt"/>
                <a:ea typeface="+mn-ea"/>
                <a:cs typeface="+mn-cs"/>
              </a:rPr>
              <a:t>to sent a letter ADEE</a:t>
            </a:r>
            <a:r>
              <a:rPr lang="en-US" sz="1200" kern="1200" dirty="0">
                <a:solidFill>
                  <a:schemeClr val="tx1"/>
                </a:solidFill>
                <a:effectLst/>
                <a:latin typeface="+mn-lt"/>
                <a:ea typeface="+mn-ea"/>
                <a:cs typeface="+mn-cs"/>
              </a:rPr>
              <a:t>, regretting the content of the document and highlighting the risk of overlapping professional competences in relation to the Consultation in question.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WG Chair Paulo Melo developed this letter – the text was shared with the Board for approval.  </a:t>
            </a:r>
          </a:p>
          <a:p>
            <a:endParaRPr lang="en-US" sz="1200" kern="1200" dirty="0">
              <a:solidFill>
                <a:schemeClr val="tx1"/>
              </a:solidFill>
              <a:effectLst/>
              <a:latin typeface="+mn-lt"/>
              <a:ea typeface="+mn-ea"/>
              <a:cs typeface="+mn-cs"/>
            </a:endParaRPr>
          </a:p>
          <a:p>
            <a:r>
              <a:rPr lang="en-US" dirty="0"/>
              <a:t>The letter aims to highlight the necessity to reconsider CEF, underlining that the dentist has the leadership role in the dental team; the text also highlights that CED and ADEE have been able to enjoy a productive and workable relationship so far</a:t>
            </a:r>
          </a:p>
        </p:txBody>
      </p:sp>
      <p:sp>
        <p:nvSpPr>
          <p:cNvPr id="4" name="Slide Number Placeholder 3"/>
          <p:cNvSpPr>
            <a:spLocks noGrp="1"/>
          </p:cNvSpPr>
          <p:nvPr>
            <p:ph type="sldNum" sz="quarter" idx="10"/>
          </p:nvPr>
        </p:nvSpPr>
        <p:spPr/>
        <p:txBody>
          <a:bodyPr/>
          <a:lstStyle/>
          <a:p>
            <a:fld id="{9B6C50BA-A0E2-47AF-B67A-E7F1721183AD}" type="slidenum">
              <a:rPr lang="en-US" smtClean="0"/>
              <a:t>5</a:t>
            </a:fld>
            <a:endParaRPr lang="en-US"/>
          </a:p>
        </p:txBody>
      </p:sp>
    </p:spTree>
    <p:extLst>
      <p:ext uri="{BB962C8B-B14F-4D97-AF65-F5344CB8AC3E}">
        <p14:creationId xmlns:p14="http://schemas.microsoft.com/office/powerpoint/2010/main" val="827836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The CED made one minor amendment to the text of the Annex and apart from that flagged to FEDCAR that the last sentence of the document (‘Member States must ensure the quality of the delivered qualifications in Chapter III, Title III, by setting up a mandatory system of a public, regular and independent accreditation of their dental studies. Once obtained, the accreditation is notified to the Commission.’) could result in revision of the PQD revision, and introduction more changes in partial access. As suggested during the WG EPQ last meeting, this could be proposed as an administrative act rather than included on a possible PQD revision. </a:t>
            </a:r>
          </a:p>
        </p:txBody>
      </p:sp>
      <p:sp>
        <p:nvSpPr>
          <p:cNvPr id="4" name="Slide Number Placeholder 3"/>
          <p:cNvSpPr>
            <a:spLocks noGrp="1"/>
          </p:cNvSpPr>
          <p:nvPr>
            <p:ph type="sldNum" sz="quarter" idx="10"/>
          </p:nvPr>
        </p:nvSpPr>
        <p:spPr/>
        <p:txBody>
          <a:bodyPr/>
          <a:lstStyle/>
          <a:p>
            <a:fld id="{9B6C50BA-A0E2-47AF-B67A-E7F1721183AD}" type="slidenum">
              <a:rPr lang="en-US" smtClean="0"/>
              <a:t>6</a:t>
            </a:fld>
            <a:endParaRPr lang="en-US"/>
          </a:p>
        </p:txBody>
      </p:sp>
    </p:spTree>
    <p:extLst>
      <p:ext uri="{BB962C8B-B14F-4D97-AF65-F5344CB8AC3E}">
        <p14:creationId xmlns:p14="http://schemas.microsoft.com/office/powerpoint/2010/main" val="3636181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a:p>
            <a:pPr marL="171450" indent="-171450">
              <a:buFontTx/>
              <a:buChar char="-"/>
            </a:pPr>
            <a:endParaRPr lang="en-US" dirty="0"/>
          </a:p>
          <a:p>
            <a:pPr lvl="0"/>
            <a:r>
              <a:rPr lang="en-GB" sz="1200" kern="1200" dirty="0">
                <a:solidFill>
                  <a:schemeClr val="tx1"/>
                </a:solidFill>
                <a:effectLst/>
                <a:latin typeface="+mn-lt"/>
                <a:ea typeface="+mn-ea"/>
                <a:cs typeface="+mn-cs"/>
              </a:rPr>
              <a:t>CED is co-organising this event together with Standing Committee of European Doctors (CPME) and the Federation of Veterinarians in Europe (FVE), and their student association equivalents. </a:t>
            </a:r>
          </a:p>
          <a:p>
            <a:pPr lvl="0"/>
            <a:endParaRPr lang="en-BE"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session, titled ‘</a:t>
            </a:r>
            <a:r>
              <a:rPr lang="en-GB" sz="1200" i="1" kern="1200" dirty="0">
                <a:solidFill>
                  <a:schemeClr val="tx1"/>
                </a:solidFill>
                <a:effectLst/>
                <a:latin typeface="+mn-lt"/>
                <a:ea typeface="+mn-ea"/>
                <a:cs typeface="+mn-cs"/>
              </a:rPr>
              <a:t>Implementation of One Health in undergraduate education: Doctors, dentists and veterinarians working together from curricula to practice’</a:t>
            </a:r>
            <a:r>
              <a:rPr lang="en-GB" sz="1200" kern="1200" dirty="0">
                <a:solidFill>
                  <a:schemeClr val="tx1"/>
                </a:solidFill>
                <a:effectLst/>
                <a:latin typeface="+mn-lt"/>
                <a:ea typeface="+mn-ea"/>
                <a:cs typeface="+mn-cs"/>
              </a:rPr>
              <a:t> is to take place in Paris on 5 December</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session aims to bring together academics, policy-makers, professionals and students from medical, dental and veterinary fields in France, Belgium, Luxembourg and the Netherlands. The objective is to encourage an open discussion and exchange views on how to implement the One Health approach in undergraduate education and foster interdisciplinary education and follows- up on the letter co-signed by the six organisations last year.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kern="1200" dirty="0">
                <a:solidFill>
                  <a:schemeClr val="tx1"/>
                </a:solidFill>
                <a:effectLst/>
                <a:latin typeface="+mn-lt"/>
                <a:ea typeface="+mn-ea"/>
                <a:cs typeface="+mn-cs"/>
              </a:rPr>
              <a:t>It is also important to consider the need for the CED to work on developing a position on the topic of interprofessional collaboration </a:t>
            </a:r>
            <a:endParaRPr lang="en-BE" sz="1200" b="0" kern="1200" dirty="0">
              <a:solidFill>
                <a:schemeClr val="tx1"/>
              </a:solidFill>
              <a:effectLst/>
              <a:latin typeface="+mn-lt"/>
              <a:ea typeface="+mn-ea"/>
              <a:cs typeface="+mn-cs"/>
            </a:endParaRP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9B6C50BA-A0E2-47AF-B67A-E7F1721183AD}" type="slidenum">
              <a:rPr lang="en-US" smtClean="0"/>
              <a:t>7</a:t>
            </a:fld>
            <a:endParaRPr lang="en-US"/>
          </a:p>
        </p:txBody>
      </p:sp>
    </p:spTree>
    <p:extLst>
      <p:ext uri="{BB962C8B-B14F-4D97-AF65-F5344CB8AC3E}">
        <p14:creationId xmlns:p14="http://schemas.microsoft.com/office/powerpoint/2010/main" val="2634216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6C50BA-A0E2-47AF-B67A-E7F1721183AD}" type="slidenum">
              <a:rPr lang="en-US" smtClean="0"/>
              <a:t>8</a:t>
            </a:fld>
            <a:endParaRPr lang="en-US"/>
          </a:p>
        </p:txBody>
      </p:sp>
    </p:spTree>
    <p:extLst>
      <p:ext uri="{BB962C8B-B14F-4D97-AF65-F5344CB8AC3E}">
        <p14:creationId xmlns:p14="http://schemas.microsoft.com/office/powerpoint/2010/main" val="3381765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00">
                <a:latin typeface="Arial Bold"/>
              </a:defRPr>
            </a:lvl1pPr>
          </a:lstStyle>
          <a:p>
            <a:r>
              <a:rPr lang="en-US" dirty="0"/>
              <a:t>Click to edit Master title style</a:t>
            </a:r>
            <a:endParaRPr lang="fr-BE"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5/11/2018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sp>
        <p:nvSpPr>
          <p:cNvPr id="7" name="Rectangle 6"/>
          <p:cNvSpPr/>
          <p:nvPr userDrawn="1"/>
        </p:nvSpPr>
        <p:spPr>
          <a:xfrm>
            <a:off x="168731" y="6538912"/>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957291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5/11/2018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930078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5/11/2018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74812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48004"/>
            <a:ext cx="10515600" cy="590839"/>
          </a:xfrm>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5/11/2018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cxnSp>
        <p:nvCxnSpPr>
          <p:cNvPr id="10" name="Straight Connector 9"/>
          <p:cNvCxnSpPr/>
          <p:nvPr userDrawn="1"/>
        </p:nvCxnSpPr>
        <p:spPr>
          <a:xfrm flipV="1">
            <a:off x="838200" y="1114385"/>
            <a:ext cx="10540568" cy="6255"/>
          </a:xfrm>
          <a:prstGeom prst="line">
            <a:avLst/>
          </a:prstGeom>
          <a:ln w="38100">
            <a:solidFill>
              <a:srgbClr val="0075B9"/>
            </a:solidFill>
          </a:ln>
        </p:spPr>
        <p:style>
          <a:lnRef idx="1">
            <a:schemeClr val="accent1"/>
          </a:lnRef>
          <a:fillRef idx="0">
            <a:schemeClr val="accent1"/>
          </a:fillRef>
          <a:effectRef idx="0">
            <a:schemeClr val="accent1"/>
          </a:effectRef>
          <a:fontRef idx="minor">
            <a:schemeClr val="tx1"/>
          </a:fontRef>
        </p:style>
      </p:cxnSp>
      <p:sp>
        <p:nvSpPr>
          <p:cNvPr id="13" name="Rectangle 12"/>
          <p:cNvSpPr/>
          <p:nvPr userDrawn="1"/>
        </p:nvSpPr>
        <p:spPr>
          <a:xfrm>
            <a:off x="9474938" y="6475254"/>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707731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B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11F4F-4A8E-414D-AD93-493223AEA4F0}" type="datetimeFigureOut">
              <a:rPr lang="fr-BE" smtClean="0"/>
              <a:t>5/11/2018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0219144" y="116647"/>
            <a:ext cx="1478910" cy="1853469"/>
          </a:xfrm>
          <a:prstGeom prst="rect">
            <a:avLst/>
          </a:prstGeom>
        </p:spPr>
      </p:pic>
    </p:spTree>
    <p:extLst>
      <p:ext uri="{BB962C8B-B14F-4D97-AF65-F5344CB8AC3E}">
        <p14:creationId xmlns:p14="http://schemas.microsoft.com/office/powerpoint/2010/main" val="2627487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3DD11F4F-4A8E-414D-AD93-493223AEA4F0}" type="datetimeFigureOut">
              <a:rPr lang="fr-BE" smtClean="0"/>
              <a:t>5/11/2018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822548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rial Bold"/>
              </a:defRPr>
            </a:lvl1pPr>
          </a:lstStyle>
          <a:p>
            <a:r>
              <a:rPr lang="en-US" dirty="0"/>
              <a:t>Click to edit Master title style</a:t>
            </a:r>
            <a:endParaRPr lang="fr-BE"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3DD11F4F-4A8E-414D-AD93-493223AEA4F0}" type="datetimeFigureOut">
              <a:rPr lang="fr-BE" smtClean="0"/>
              <a:t>5/11/2018</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5E18B77B-BE49-459A-AF8D-9802ED7A4A3D}" type="slidenum">
              <a:rPr lang="fr-BE" smtClean="0"/>
              <a:t>‹#›</a:t>
            </a:fld>
            <a:endParaRPr lang="fr-BE"/>
          </a:p>
        </p:txBody>
      </p:sp>
      <p:pic>
        <p:nvPicPr>
          <p:cNvPr id="10" name="Picture 9"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636117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fr-BE" dirty="0"/>
          </a:p>
        </p:txBody>
      </p:sp>
      <p:sp>
        <p:nvSpPr>
          <p:cNvPr id="3" name="Date Placeholder 2"/>
          <p:cNvSpPr>
            <a:spLocks noGrp="1"/>
          </p:cNvSpPr>
          <p:nvPr>
            <p:ph type="dt" sz="half" idx="10"/>
          </p:nvPr>
        </p:nvSpPr>
        <p:spPr/>
        <p:txBody>
          <a:bodyPr/>
          <a:lstStyle/>
          <a:p>
            <a:fld id="{3DD11F4F-4A8E-414D-AD93-493223AEA4F0}" type="datetimeFigureOut">
              <a:rPr lang="fr-BE" smtClean="0"/>
              <a:t>5/11/2018</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5E18B77B-BE49-459A-AF8D-9802ED7A4A3D}" type="slidenum">
              <a:rPr lang="fr-BE" smtClean="0"/>
              <a:t>‹#›</a:t>
            </a:fld>
            <a:endParaRPr lang="fr-BE"/>
          </a:p>
        </p:txBody>
      </p:sp>
      <p:pic>
        <p:nvPicPr>
          <p:cNvPr id="6" name="Picture 5"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7082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11F4F-4A8E-414D-AD93-493223AEA4F0}" type="datetimeFigureOut">
              <a:rPr lang="fr-BE" smtClean="0"/>
              <a:t>5/11/2018</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5E18B77B-BE49-459A-AF8D-9802ED7A4A3D}" type="slidenum">
              <a:rPr lang="fr-BE" smtClean="0"/>
              <a:t>‹#›</a:t>
            </a:fld>
            <a:endParaRPr lang="fr-BE"/>
          </a:p>
        </p:txBody>
      </p:sp>
      <p:pic>
        <p:nvPicPr>
          <p:cNvPr id="5" name="Picture 4"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
        <p:nvSpPr>
          <p:cNvPr id="6" name="Rectangle 5"/>
          <p:cNvSpPr/>
          <p:nvPr userDrawn="1"/>
        </p:nvSpPr>
        <p:spPr>
          <a:xfrm>
            <a:off x="9471308" y="6490265"/>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2244440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5/11/2018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36407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5/11/2018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55670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590839"/>
          </a:xfrm>
          <a:prstGeom prst="rect">
            <a:avLst/>
          </a:prstGeom>
        </p:spPr>
        <p:txBody>
          <a:bodyPr vert="horz" lIns="91440" tIns="45720" rIns="91440" bIns="45720" rtlCol="0" anchor="ctr">
            <a:normAutofit/>
          </a:bodyPr>
          <a:lstStyle/>
          <a:p>
            <a:r>
              <a:rPr lang="en-US" dirty="0"/>
              <a:t>Click to edit Master title style</a:t>
            </a:r>
            <a:endParaRPr lang="fr-BE"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BE"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11F4F-4A8E-414D-AD93-493223AEA4F0}" type="datetimeFigureOut">
              <a:rPr lang="fr-BE" smtClean="0"/>
              <a:t>5/11/2018</a:t>
            </a:fld>
            <a:endParaRPr lang="fr-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18B77B-BE49-459A-AF8D-9802ED7A4A3D}" type="slidenum">
              <a:rPr lang="fr-BE" smtClean="0"/>
              <a:t>‹#›</a:t>
            </a:fld>
            <a:endParaRPr lang="fr-BE"/>
          </a:p>
        </p:txBody>
      </p:sp>
    </p:spTree>
    <p:extLst>
      <p:ext uri="{BB962C8B-B14F-4D97-AF65-F5344CB8AC3E}">
        <p14:creationId xmlns:p14="http://schemas.microsoft.com/office/powerpoint/2010/main" val="1347249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Bold"/>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Bold"/>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Bold"/>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Bold"/>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dee.org/news/edhf-european-federation-for-european-d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33401" y="5193208"/>
            <a:ext cx="4832059" cy="369332"/>
          </a:xfrm>
          <a:prstGeom prst="rect">
            <a:avLst/>
          </a:prstGeom>
          <a:noFill/>
        </p:spPr>
        <p:txBody>
          <a:bodyPr wrap="square" rtlCol="0">
            <a:spAutoFit/>
          </a:bodyPr>
          <a:lstStyle/>
          <a:p>
            <a:r>
              <a:rPr lang="en-US" dirty="0">
                <a:solidFill>
                  <a:srgbClr val="DA9A1C"/>
                </a:solidFill>
                <a:latin typeface="Arial Bold"/>
              </a:rPr>
              <a:t>Brussels, 16 November 2018</a:t>
            </a:r>
            <a:endParaRPr lang="fr-BE" dirty="0">
              <a:solidFill>
                <a:srgbClr val="DA9A1C"/>
              </a:solidFill>
              <a:latin typeface="Arial Bold"/>
            </a:endParaRPr>
          </a:p>
        </p:txBody>
      </p:sp>
      <p:pic>
        <p:nvPicPr>
          <p:cNvPr id="7" name="Picture 6" descr="eu dental_ppt2_DARK_V03.png"/>
          <p:cNvPicPr>
            <a:picLocks noChangeAspect="1"/>
          </p:cNvPicPr>
          <p:nvPr/>
        </p:nvPicPr>
        <p:blipFill>
          <a:blip r:embed="rId2"/>
          <a:srcRect l="12204" t="5249" r="75864" b="74801"/>
          <a:stretch>
            <a:fillRect/>
          </a:stretch>
        </p:blipFill>
        <p:spPr>
          <a:xfrm>
            <a:off x="6761940" y="228600"/>
            <a:ext cx="5036362" cy="6311900"/>
          </a:xfrm>
          <a:prstGeom prst="rect">
            <a:avLst/>
          </a:prstGeom>
        </p:spPr>
      </p:pic>
      <p:sp>
        <p:nvSpPr>
          <p:cNvPr id="8" name="TextBox 7"/>
          <p:cNvSpPr txBox="1"/>
          <p:nvPr/>
        </p:nvSpPr>
        <p:spPr>
          <a:xfrm>
            <a:off x="533401" y="2440307"/>
            <a:ext cx="4832059" cy="1569660"/>
          </a:xfrm>
          <a:prstGeom prst="rect">
            <a:avLst/>
          </a:prstGeom>
          <a:noFill/>
        </p:spPr>
        <p:txBody>
          <a:bodyPr wrap="square" rtlCol="0">
            <a:spAutoFit/>
          </a:bodyPr>
          <a:lstStyle/>
          <a:p>
            <a:r>
              <a:rPr lang="en-US" sz="3200" b="1" dirty="0">
                <a:solidFill>
                  <a:srgbClr val="DA9A1C"/>
                </a:solidFill>
                <a:latin typeface="Arial Bold"/>
              </a:rPr>
              <a:t>WG EDUCATION AND PROFESSIONAL QUALIFICATIONS </a:t>
            </a:r>
            <a:endParaRPr lang="fr-BE" sz="3200" b="1" dirty="0">
              <a:solidFill>
                <a:srgbClr val="DA9A1C"/>
              </a:solidFill>
              <a:latin typeface="Arial Bold"/>
            </a:endParaRPr>
          </a:p>
        </p:txBody>
      </p:sp>
      <p:sp>
        <p:nvSpPr>
          <p:cNvPr id="9" name="TextBox 8"/>
          <p:cNvSpPr txBox="1"/>
          <p:nvPr/>
        </p:nvSpPr>
        <p:spPr>
          <a:xfrm>
            <a:off x="533401" y="4186089"/>
            <a:ext cx="4832059" cy="830997"/>
          </a:xfrm>
          <a:prstGeom prst="rect">
            <a:avLst/>
          </a:prstGeom>
          <a:noFill/>
        </p:spPr>
        <p:txBody>
          <a:bodyPr wrap="square" rtlCol="0">
            <a:spAutoFit/>
          </a:bodyPr>
          <a:lstStyle/>
          <a:p>
            <a:r>
              <a:rPr lang="en-US" sz="2400" b="1" dirty="0">
                <a:solidFill>
                  <a:srgbClr val="DA9A1C"/>
                </a:solidFill>
                <a:latin typeface="Arial Bold"/>
              </a:rPr>
              <a:t>Paulo Melo, WG Chair</a:t>
            </a:r>
          </a:p>
          <a:p>
            <a:r>
              <a:rPr lang="en-US" sz="2400" b="1" dirty="0">
                <a:solidFill>
                  <a:srgbClr val="DA9A1C"/>
                </a:solidFill>
                <a:latin typeface="Arial Bold"/>
              </a:rPr>
              <a:t>CED General Meeting</a:t>
            </a:r>
            <a:endParaRPr lang="fr-BE" sz="3200" b="1" dirty="0">
              <a:solidFill>
                <a:srgbClr val="DA9A1C"/>
              </a:solidFill>
              <a:latin typeface="Arial Bold"/>
            </a:endParaRPr>
          </a:p>
        </p:txBody>
      </p:sp>
    </p:spTree>
    <p:extLst>
      <p:ext uri="{BB962C8B-B14F-4D97-AF65-F5344CB8AC3E}">
        <p14:creationId xmlns:p14="http://schemas.microsoft.com/office/powerpoint/2010/main" val="1819928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302" y="356618"/>
            <a:ext cx="10515600" cy="590839"/>
          </a:xfrm>
        </p:spPr>
        <p:txBody>
          <a:bodyPr>
            <a:normAutofit fontScale="90000"/>
          </a:bodyPr>
          <a:lstStyle/>
          <a:p>
            <a:pPr algn="ctr"/>
            <a:r>
              <a:rPr lang="en-US" dirty="0">
                <a:solidFill>
                  <a:schemeClr val="tx2"/>
                </a:solidFill>
              </a:rPr>
              <a:t> Survey to Deans of Dental Schools</a:t>
            </a:r>
            <a:endParaRPr lang="fr-BE" dirty="0">
              <a:solidFill>
                <a:schemeClr val="tx2"/>
              </a:solidFill>
            </a:endParaRPr>
          </a:p>
        </p:txBody>
      </p:sp>
      <p:sp>
        <p:nvSpPr>
          <p:cNvPr id="3" name="Content Placeholder 2"/>
          <p:cNvSpPr>
            <a:spLocks noGrp="1"/>
          </p:cNvSpPr>
          <p:nvPr>
            <p:ph idx="1"/>
          </p:nvPr>
        </p:nvSpPr>
        <p:spPr>
          <a:xfrm>
            <a:off x="852377" y="1694084"/>
            <a:ext cx="10792046" cy="3469831"/>
          </a:xfrm>
        </p:spPr>
        <p:txBody>
          <a:bodyPr>
            <a:noAutofit/>
          </a:bodyPr>
          <a:lstStyle/>
          <a:p>
            <a:pPr marL="0" indent="0">
              <a:buNone/>
            </a:pPr>
            <a:endParaRPr lang="fr-BE" sz="1600" dirty="0">
              <a:solidFill>
                <a:schemeClr val="tx2"/>
              </a:solidFill>
            </a:endParaRPr>
          </a:p>
          <a:p>
            <a:pPr marL="0" indent="0">
              <a:buNone/>
            </a:pPr>
            <a:endParaRPr lang="fr-BE" sz="1400" dirty="0"/>
          </a:p>
        </p:txBody>
      </p:sp>
      <p:sp>
        <p:nvSpPr>
          <p:cNvPr id="4" name="AutoShape 2" descr="Image result for Erasmus +"/>
          <p:cNvSpPr>
            <a:spLocks noChangeAspect="1" noChangeArrowheads="1"/>
          </p:cNvSpPr>
          <p:nvPr/>
        </p:nvSpPr>
        <p:spPr bwMode="auto">
          <a:xfrm>
            <a:off x="5943600" y="3276600"/>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BE"/>
          </a:p>
        </p:txBody>
      </p:sp>
      <p:sp>
        <p:nvSpPr>
          <p:cNvPr id="6" name="Content Placeholder 12">
            <a:extLst>
              <a:ext uri="{FF2B5EF4-FFF2-40B4-BE49-F238E27FC236}">
                <a16:creationId xmlns:a16="http://schemas.microsoft.com/office/drawing/2014/main" id="{6CB24A89-09A2-4366-B0DA-590008BD11F0}"/>
              </a:ext>
            </a:extLst>
          </p:cNvPr>
          <p:cNvSpPr txBox="1">
            <a:spLocks/>
          </p:cNvSpPr>
          <p:nvPr/>
        </p:nvSpPr>
        <p:spPr>
          <a:xfrm>
            <a:off x="995368" y="1397286"/>
            <a:ext cx="10201263" cy="45239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Bold"/>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Bold"/>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Bold"/>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DA9A1C"/>
              </a:buClr>
              <a:buNone/>
            </a:pPr>
            <a:endParaRPr lang="en-US" sz="2400" dirty="0">
              <a:solidFill>
                <a:schemeClr val="tx2"/>
              </a:solidFill>
            </a:endParaRPr>
          </a:p>
          <a:p>
            <a:pPr marL="355600" indent="-355600">
              <a:buClr>
                <a:srgbClr val="DA9A1C"/>
              </a:buClr>
              <a:buFont typeface="Wingdings" panose="05000000000000000000" pitchFamily="2" charset="2"/>
              <a:buChar char="Ø"/>
            </a:pPr>
            <a:r>
              <a:rPr lang="en-US" sz="2400" dirty="0">
                <a:solidFill>
                  <a:schemeClr val="tx2"/>
                </a:solidFill>
              </a:rPr>
              <a:t>The Survey was sent to Deans of Dental Schools across Europe</a:t>
            </a:r>
          </a:p>
          <a:p>
            <a:pPr marL="355600" indent="-355600">
              <a:buClr>
                <a:srgbClr val="DA9A1C"/>
              </a:buClr>
              <a:buFont typeface="Wingdings" panose="05000000000000000000" pitchFamily="2" charset="2"/>
              <a:buChar char="Ø"/>
            </a:pPr>
            <a:r>
              <a:rPr lang="en-US" sz="2400" dirty="0">
                <a:solidFill>
                  <a:schemeClr val="tx2"/>
                </a:solidFill>
              </a:rPr>
              <a:t>It received 37 replies from various universities from 17 countries across Europe  </a:t>
            </a:r>
          </a:p>
          <a:p>
            <a:pPr marL="355600" indent="-355600">
              <a:buClr>
                <a:srgbClr val="DA9A1C"/>
              </a:buClr>
              <a:buFont typeface="Wingdings" panose="05000000000000000000" pitchFamily="2" charset="2"/>
              <a:buChar char="Ø"/>
            </a:pPr>
            <a:r>
              <a:rPr lang="en-US" sz="2400" dirty="0">
                <a:solidFill>
                  <a:schemeClr val="tx2"/>
                </a:solidFill>
              </a:rPr>
              <a:t>Results demonstrate that the majority of the respondents are strongly in favor of revision of the Annex V.3/5.3.1, and have already amended their curricula more than a few years ago </a:t>
            </a:r>
          </a:p>
          <a:p>
            <a:pPr marL="0" indent="0">
              <a:buClr>
                <a:srgbClr val="DA9A1C"/>
              </a:buClr>
              <a:buFont typeface="Arial" panose="020B0604020202020204" pitchFamily="34" charset="0"/>
              <a:buNone/>
            </a:pPr>
            <a:endParaRPr lang="en-US" sz="2400" dirty="0">
              <a:solidFill>
                <a:schemeClr val="tx2"/>
              </a:solidFill>
            </a:endParaRPr>
          </a:p>
          <a:p>
            <a:pPr marL="355600" indent="-355600">
              <a:buClr>
                <a:srgbClr val="DA9A1C"/>
              </a:buClr>
              <a:buFont typeface="Wingdings" panose="05000000000000000000" pitchFamily="2" charset="2"/>
              <a:buChar char="Ø"/>
            </a:pPr>
            <a:endParaRPr lang="en-US" sz="2400" dirty="0">
              <a:solidFill>
                <a:schemeClr val="tx2"/>
              </a:solidFill>
            </a:endParaRPr>
          </a:p>
          <a:p>
            <a:pPr marL="355600" indent="-355600">
              <a:buClr>
                <a:srgbClr val="DA9A1C"/>
              </a:buClr>
              <a:buFont typeface="Wingdings" panose="05000000000000000000" pitchFamily="2" charset="2"/>
              <a:buChar char="Ø"/>
            </a:pPr>
            <a:endParaRPr lang="en-US" sz="2400" dirty="0">
              <a:solidFill>
                <a:schemeClr val="tx2"/>
              </a:solidFill>
            </a:endParaRPr>
          </a:p>
          <a:p>
            <a:pPr marL="0" indent="0" algn="ctr">
              <a:buClr>
                <a:srgbClr val="DA9A1C"/>
              </a:buClr>
              <a:buFont typeface="Arial" panose="020B0604020202020204" pitchFamily="34" charset="0"/>
              <a:buNone/>
            </a:pPr>
            <a:endParaRPr lang="en-US" sz="2400" dirty="0">
              <a:solidFill>
                <a:schemeClr val="tx2"/>
              </a:solidFill>
            </a:endParaRPr>
          </a:p>
          <a:p>
            <a:pPr marL="355600" indent="-355600">
              <a:buClr>
                <a:srgbClr val="DA9A1C"/>
              </a:buClr>
              <a:buFont typeface="Wingdings" panose="05000000000000000000" pitchFamily="2" charset="2"/>
              <a:buChar char="Ø"/>
            </a:pPr>
            <a:endParaRPr lang="en-US" dirty="0">
              <a:solidFill>
                <a:schemeClr val="tx2"/>
              </a:solidFill>
            </a:endParaRPr>
          </a:p>
          <a:p>
            <a:pPr marL="355600" indent="-355600">
              <a:buClr>
                <a:srgbClr val="DA9A1C"/>
              </a:buClr>
              <a:buFont typeface="Wingdings" panose="05000000000000000000" pitchFamily="2" charset="2"/>
              <a:buChar char="Ø"/>
            </a:pPr>
            <a:endParaRPr lang="en-US" dirty="0">
              <a:solidFill>
                <a:schemeClr val="tx2"/>
              </a:solidFill>
            </a:endParaRPr>
          </a:p>
          <a:p>
            <a:pPr marL="0" indent="0">
              <a:buClr>
                <a:srgbClr val="DA9A1C"/>
              </a:buClr>
              <a:buFont typeface="Arial" panose="020B0604020202020204" pitchFamily="34" charset="0"/>
              <a:buNone/>
            </a:pPr>
            <a:endParaRPr lang="en-US" sz="1400" dirty="0">
              <a:solidFill>
                <a:schemeClr val="tx2"/>
              </a:solidFill>
            </a:endParaRPr>
          </a:p>
          <a:p>
            <a:pPr marL="355600" indent="-355600">
              <a:buClr>
                <a:srgbClr val="DA9A1C"/>
              </a:buClr>
              <a:buFont typeface="Wingdings" panose="05000000000000000000" pitchFamily="2" charset="2"/>
              <a:buChar char="Ø"/>
            </a:pPr>
            <a:endParaRPr lang="en-US" dirty="0">
              <a:solidFill>
                <a:schemeClr val="tx2"/>
              </a:solidFill>
            </a:endParaRPr>
          </a:p>
          <a:p>
            <a:pPr marL="355600" indent="-355600">
              <a:buClr>
                <a:srgbClr val="DA9A1C"/>
              </a:buClr>
              <a:buFont typeface="Wingdings" panose="05000000000000000000" pitchFamily="2" charset="2"/>
              <a:buChar char="Ø"/>
            </a:pPr>
            <a:endParaRPr lang="en-US" dirty="0">
              <a:solidFill>
                <a:schemeClr val="tx2"/>
              </a:solidFill>
            </a:endParaRPr>
          </a:p>
        </p:txBody>
      </p:sp>
    </p:spTree>
    <p:extLst>
      <p:ext uri="{BB962C8B-B14F-4D97-AF65-F5344CB8AC3E}">
        <p14:creationId xmlns:p14="http://schemas.microsoft.com/office/powerpoint/2010/main" val="1161177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302" y="356618"/>
            <a:ext cx="10515600" cy="590839"/>
          </a:xfrm>
        </p:spPr>
        <p:txBody>
          <a:bodyPr>
            <a:normAutofit fontScale="90000"/>
          </a:bodyPr>
          <a:lstStyle/>
          <a:p>
            <a:pPr algn="ctr"/>
            <a:r>
              <a:rPr lang="en-US" dirty="0">
                <a:solidFill>
                  <a:schemeClr val="tx2"/>
                </a:solidFill>
              </a:rPr>
              <a:t> Survey to Deans of Dental Schools</a:t>
            </a:r>
            <a:endParaRPr lang="fr-BE" dirty="0">
              <a:solidFill>
                <a:schemeClr val="tx2"/>
              </a:solidFill>
            </a:endParaRPr>
          </a:p>
        </p:txBody>
      </p:sp>
      <p:sp>
        <p:nvSpPr>
          <p:cNvPr id="3" name="Content Placeholder 2"/>
          <p:cNvSpPr>
            <a:spLocks noGrp="1"/>
          </p:cNvSpPr>
          <p:nvPr>
            <p:ph idx="1"/>
          </p:nvPr>
        </p:nvSpPr>
        <p:spPr>
          <a:xfrm>
            <a:off x="852377" y="1694084"/>
            <a:ext cx="10792046" cy="3469831"/>
          </a:xfrm>
        </p:spPr>
        <p:txBody>
          <a:bodyPr>
            <a:noAutofit/>
          </a:bodyPr>
          <a:lstStyle/>
          <a:p>
            <a:pPr marL="0" indent="0">
              <a:buNone/>
            </a:pPr>
            <a:endParaRPr lang="fr-BE" sz="1600" dirty="0">
              <a:solidFill>
                <a:schemeClr val="tx2"/>
              </a:solidFill>
            </a:endParaRPr>
          </a:p>
          <a:p>
            <a:pPr marL="0" indent="0">
              <a:buNone/>
            </a:pPr>
            <a:endParaRPr lang="fr-BE" sz="1400" dirty="0"/>
          </a:p>
        </p:txBody>
      </p:sp>
      <p:sp>
        <p:nvSpPr>
          <p:cNvPr id="4" name="AutoShape 2" descr="Image result for Erasmus +"/>
          <p:cNvSpPr>
            <a:spLocks noChangeAspect="1" noChangeArrowheads="1"/>
          </p:cNvSpPr>
          <p:nvPr/>
        </p:nvSpPr>
        <p:spPr bwMode="auto">
          <a:xfrm>
            <a:off x="5943600" y="3276600"/>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BE"/>
          </a:p>
        </p:txBody>
      </p:sp>
      <p:sp>
        <p:nvSpPr>
          <p:cNvPr id="6" name="Content Placeholder 12">
            <a:extLst>
              <a:ext uri="{FF2B5EF4-FFF2-40B4-BE49-F238E27FC236}">
                <a16:creationId xmlns:a16="http://schemas.microsoft.com/office/drawing/2014/main" id="{6CB24A89-09A2-4366-B0DA-590008BD11F0}"/>
              </a:ext>
            </a:extLst>
          </p:cNvPr>
          <p:cNvSpPr txBox="1">
            <a:spLocks/>
          </p:cNvSpPr>
          <p:nvPr/>
        </p:nvSpPr>
        <p:spPr>
          <a:xfrm>
            <a:off x="1120639" y="2154213"/>
            <a:ext cx="10201263" cy="38485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Bold"/>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Bold"/>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Bold"/>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DA9A1C"/>
              </a:buClr>
              <a:buFont typeface="Arial" panose="020B0604020202020204" pitchFamily="34" charset="0"/>
              <a:buNone/>
            </a:pPr>
            <a:endParaRPr lang="en-US" sz="2400" dirty="0">
              <a:solidFill>
                <a:schemeClr val="tx2"/>
              </a:solidFill>
            </a:endParaRPr>
          </a:p>
          <a:p>
            <a:pPr marL="0" indent="0">
              <a:buClr>
                <a:srgbClr val="DA9A1C"/>
              </a:buClr>
              <a:buNone/>
            </a:pPr>
            <a:endParaRPr lang="en-US" sz="2400" dirty="0">
              <a:solidFill>
                <a:schemeClr val="tx2"/>
              </a:solidFill>
            </a:endParaRPr>
          </a:p>
          <a:p>
            <a:pPr marL="355600" indent="-355600">
              <a:buClr>
                <a:srgbClr val="DA9A1C"/>
              </a:buClr>
              <a:buFont typeface="Wingdings" panose="05000000000000000000" pitchFamily="2" charset="2"/>
              <a:buChar char="Ø"/>
            </a:pPr>
            <a:endParaRPr lang="en-US" sz="2400" dirty="0">
              <a:solidFill>
                <a:schemeClr val="tx2"/>
              </a:solidFill>
            </a:endParaRPr>
          </a:p>
          <a:p>
            <a:pPr marL="0" indent="0" algn="ctr">
              <a:buClr>
                <a:srgbClr val="DA9A1C"/>
              </a:buClr>
              <a:buFont typeface="Arial" panose="020B0604020202020204" pitchFamily="34" charset="0"/>
              <a:buNone/>
            </a:pPr>
            <a:endParaRPr lang="en-US" sz="2400" dirty="0">
              <a:solidFill>
                <a:schemeClr val="tx2"/>
              </a:solidFill>
            </a:endParaRPr>
          </a:p>
          <a:p>
            <a:pPr marL="355600" indent="-355600">
              <a:buClr>
                <a:srgbClr val="DA9A1C"/>
              </a:buClr>
              <a:buFont typeface="Wingdings" panose="05000000000000000000" pitchFamily="2" charset="2"/>
              <a:buChar char="Ø"/>
            </a:pPr>
            <a:endParaRPr lang="en-US" dirty="0">
              <a:solidFill>
                <a:schemeClr val="tx2"/>
              </a:solidFill>
            </a:endParaRPr>
          </a:p>
          <a:p>
            <a:pPr marL="355600" indent="-355600">
              <a:buClr>
                <a:srgbClr val="DA9A1C"/>
              </a:buClr>
              <a:buFont typeface="Wingdings" panose="05000000000000000000" pitchFamily="2" charset="2"/>
              <a:buChar char="Ø"/>
            </a:pPr>
            <a:endParaRPr lang="en-US" dirty="0">
              <a:solidFill>
                <a:schemeClr val="tx2"/>
              </a:solidFill>
            </a:endParaRPr>
          </a:p>
          <a:p>
            <a:pPr marL="0" indent="0">
              <a:buClr>
                <a:srgbClr val="DA9A1C"/>
              </a:buClr>
              <a:buFont typeface="Arial" panose="020B0604020202020204" pitchFamily="34" charset="0"/>
              <a:buNone/>
            </a:pPr>
            <a:endParaRPr lang="en-US" sz="1400" dirty="0">
              <a:solidFill>
                <a:schemeClr val="tx2"/>
              </a:solidFill>
            </a:endParaRPr>
          </a:p>
          <a:p>
            <a:pPr marL="355600" indent="-355600">
              <a:buClr>
                <a:srgbClr val="DA9A1C"/>
              </a:buClr>
              <a:buFont typeface="Wingdings" panose="05000000000000000000" pitchFamily="2" charset="2"/>
              <a:buChar char="Ø"/>
            </a:pPr>
            <a:endParaRPr lang="en-US" dirty="0">
              <a:solidFill>
                <a:schemeClr val="tx2"/>
              </a:solidFill>
            </a:endParaRPr>
          </a:p>
          <a:p>
            <a:pPr marL="355600" indent="-355600">
              <a:buClr>
                <a:srgbClr val="DA9A1C"/>
              </a:buClr>
              <a:buFont typeface="Wingdings" panose="05000000000000000000" pitchFamily="2" charset="2"/>
              <a:buChar char="Ø"/>
            </a:pPr>
            <a:endParaRPr lang="en-US" dirty="0">
              <a:solidFill>
                <a:schemeClr val="tx2"/>
              </a:solidFill>
            </a:endParaRPr>
          </a:p>
        </p:txBody>
      </p:sp>
      <p:pic>
        <p:nvPicPr>
          <p:cNvPr id="5" name="Picture 4">
            <a:extLst>
              <a:ext uri="{FF2B5EF4-FFF2-40B4-BE49-F238E27FC236}">
                <a16:creationId xmlns:a16="http://schemas.microsoft.com/office/drawing/2014/main" id="{886E0A35-2068-4F74-932D-2FE4697AF358}"/>
              </a:ext>
            </a:extLst>
          </p:cNvPr>
          <p:cNvPicPr>
            <a:picLocks noChangeAspect="1"/>
          </p:cNvPicPr>
          <p:nvPr/>
        </p:nvPicPr>
        <p:blipFill>
          <a:blip r:embed="rId3"/>
          <a:stretch>
            <a:fillRect/>
          </a:stretch>
        </p:blipFill>
        <p:spPr>
          <a:xfrm>
            <a:off x="1394576" y="2072640"/>
            <a:ext cx="8907663" cy="3848566"/>
          </a:xfrm>
          <a:prstGeom prst="rect">
            <a:avLst/>
          </a:prstGeom>
        </p:spPr>
      </p:pic>
      <p:sp>
        <p:nvSpPr>
          <p:cNvPr id="7" name="Rectangle 6">
            <a:extLst>
              <a:ext uri="{FF2B5EF4-FFF2-40B4-BE49-F238E27FC236}">
                <a16:creationId xmlns:a16="http://schemas.microsoft.com/office/drawing/2014/main" id="{A76C131F-882A-48FB-BE01-DC8DA2D2AF27}"/>
              </a:ext>
            </a:extLst>
          </p:cNvPr>
          <p:cNvSpPr/>
          <p:nvPr/>
        </p:nvSpPr>
        <p:spPr>
          <a:xfrm>
            <a:off x="1394576" y="1323216"/>
            <a:ext cx="9224656" cy="830997"/>
          </a:xfrm>
          <a:prstGeom prst="rect">
            <a:avLst/>
          </a:prstGeom>
        </p:spPr>
        <p:txBody>
          <a:bodyPr wrap="square">
            <a:spAutoFit/>
          </a:bodyPr>
          <a:lstStyle/>
          <a:p>
            <a:r>
              <a:rPr lang="en-US" sz="2400" dirty="0">
                <a:solidFill>
                  <a:srgbClr val="44546A"/>
                </a:solidFill>
              </a:rPr>
              <a:t>Do you find it important to update the Annex V.3/5.3.1 of the Directive 2005/36/EC (PQD)? </a:t>
            </a:r>
            <a:endParaRPr lang="en-US" dirty="0"/>
          </a:p>
        </p:txBody>
      </p:sp>
    </p:spTree>
    <p:extLst>
      <p:ext uri="{BB962C8B-B14F-4D97-AF65-F5344CB8AC3E}">
        <p14:creationId xmlns:p14="http://schemas.microsoft.com/office/powerpoint/2010/main" val="2710802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302" y="356618"/>
            <a:ext cx="10515600" cy="590839"/>
          </a:xfrm>
        </p:spPr>
        <p:txBody>
          <a:bodyPr>
            <a:normAutofit fontScale="90000"/>
          </a:bodyPr>
          <a:lstStyle/>
          <a:p>
            <a:pPr algn="ctr"/>
            <a:r>
              <a:rPr lang="en-US" dirty="0">
                <a:solidFill>
                  <a:schemeClr val="tx2"/>
                </a:solidFill>
              </a:rPr>
              <a:t> Survey to Deans of Dental Schools</a:t>
            </a:r>
            <a:endParaRPr lang="fr-BE" dirty="0">
              <a:solidFill>
                <a:schemeClr val="tx2"/>
              </a:solidFill>
            </a:endParaRPr>
          </a:p>
        </p:txBody>
      </p:sp>
      <p:sp>
        <p:nvSpPr>
          <p:cNvPr id="3" name="Content Placeholder 2"/>
          <p:cNvSpPr>
            <a:spLocks noGrp="1"/>
          </p:cNvSpPr>
          <p:nvPr>
            <p:ph idx="1"/>
          </p:nvPr>
        </p:nvSpPr>
        <p:spPr>
          <a:xfrm>
            <a:off x="852377" y="1694084"/>
            <a:ext cx="10792046" cy="3469831"/>
          </a:xfrm>
        </p:spPr>
        <p:txBody>
          <a:bodyPr>
            <a:noAutofit/>
          </a:bodyPr>
          <a:lstStyle/>
          <a:p>
            <a:pPr marL="0" indent="0">
              <a:buNone/>
            </a:pPr>
            <a:endParaRPr lang="fr-BE" sz="1600" dirty="0">
              <a:solidFill>
                <a:schemeClr val="tx2"/>
              </a:solidFill>
            </a:endParaRPr>
          </a:p>
          <a:p>
            <a:pPr marL="0" indent="0">
              <a:buNone/>
            </a:pPr>
            <a:endParaRPr lang="fr-BE" sz="1400" dirty="0"/>
          </a:p>
        </p:txBody>
      </p:sp>
      <p:sp>
        <p:nvSpPr>
          <p:cNvPr id="4" name="AutoShape 2" descr="Image result for Erasmus +"/>
          <p:cNvSpPr>
            <a:spLocks noChangeAspect="1" noChangeArrowheads="1"/>
          </p:cNvSpPr>
          <p:nvPr/>
        </p:nvSpPr>
        <p:spPr bwMode="auto">
          <a:xfrm>
            <a:off x="5943600" y="3276600"/>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BE"/>
          </a:p>
        </p:txBody>
      </p:sp>
      <p:sp>
        <p:nvSpPr>
          <p:cNvPr id="6" name="Content Placeholder 12">
            <a:extLst>
              <a:ext uri="{FF2B5EF4-FFF2-40B4-BE49-F238E27FC236}">
                <a16:creationId xmlns:a16="http://schemas.microsoft.com/office/drawing/2014/main" id="{6CB24A89-09A2-4366-B0DA-590008BD11F0}"/>
              </a:ext>
            </a:extLst>
          </p:cNvPr>
          <p:cNvSpPr txBox="1">
            <a:spLocks/>
          </p:cNvSpPr>
          <p:nvPr/>
        </p:nvSpPr>
        <p:spPr>
          <a:xfrm>
            <a:off x="995368" y="1397286"/>
            <a:ext cx="10201263" cy="45239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Bold"/>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Bold"/>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Bold"/>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DA9A1C"/>
              </a:buClr>
              <a:buFont typeface="Arial" panose="020B0604020202020204" pitchFamily="34" charset="0"/>
              <a:buNone/>
            </a:pPr>
            <a:endParaRPr lang="en-US" sz="2400" dirty="0">
              <a:solidFill>
                <a:schemeClr val="tx2"/>
              </a:solidFill>
            </a:endParaRPr>
          </a:p>
          <a:p>
            <a:pPr marL="355600" indent="-355600">
              <a:buClr>
                <a:srgbClr val="DA9A1C"/>
              </a:buClr>
              <a:buFont typeface="Wingdings" panose="05000000000000000000" pitchFamily="2" charset="2"/>
              <a:buChar char="Ø"/>
            </a:pPr>
            <a:endParaRPr lang="en-US" sz="2400" dirty="0">
              <a:solidFill>
                <a:schemeClr val="tx2"/>
              </a:solidFill>
            </a:endParaRPr>
          </a:p>
          <a:p>
            <a:pPr marL="355600" indent="-355600">
              <a:buClr>
                <a:srgbClr val="DA9A1C"/>
              </a:buClr>
              <a:buFont typeface="Wingdings" panose="05000000000000000000" pitchFamily="2" charset="2"/>
              <a:buChar char="Ø"/>
            </a:pPr>
            <a:endParaRPr lang="en-US" sz="2400" dirty="0">
              <a:solidFill>
                <a:schemeClr val="tx2"/>
              </a:solidFill>
            </a:endParaRPr>
          </a:p>
          <a:p>
            <a:pPr marL="0" indent="0" algn="ctr">
              <a:buClr>
                <a:srgbClr val="DA9A1C"/>
              </a:buClr>
              <a:buFont typeface="Arial" panose="020B0604020202020204" pitchFamily="34" charset="0"/>
              <a:buNone/>
            </a:pPr>
            <a:endParaRPr lang="en-US" sz="2400" dirty="0">
              <a:solidFill>
                <a:schemeClr val="tx2"/>
              </a:solidFill>
            </a:endParaRPr>
          </a:p>
          <a:p>
            <a:pPr marL="355600" indent="-355600">
              <a:buClr>
                <a:srgbClr val="DA9A1C"/>
              </a:buClr>
              <a:buFont typeface="Wingdings" panose="05000000000000000000" pitchFamily="2" charset="2"/>
              <a:buChar char="Ø"/>
            </a:pPr>
            <a:endParaRPr lang="en-US" dirty="0">
              <a:solidFill>
                <a:schemeClr val="tx2"/>
              </a:solidFill>
            </a:endParaRPr>
          </a:p>
          <a:p>
            <a:pPr marL="355600" indent="-355600">
              <a:buClr>
                <a:srgbClr val="DA9A1C"/>
              </a:buClr>
              <a:buFont typeface="Wingdings" panose="05000000000000000000" pitchFamily="2" charset="2"/>
              <a:buChar char="Ø"/>
            </a:pPr>
            <a:endParaRPr lang="en-US" dirty="0">
              <a:solidFill>
                <a:schemeClr val="tx2"/>
              </a:solidFill>
            </a:endParaRPr>
          </a:p>
          <a:p>
            <a:pPr marL="0" indent="0">
              <a:buClr>
                <a:srgbClr val="DA9A1C"/>
              </a:buClr>
              <a:buFont typeface="Arial" panose="020B0604020202020204" pitchFamily="34" charset="0"/>
              <a:buNone/>
            </a:pPr>
            <a:endParaRPr lang="en-US" sz="1400" dirty="0">
              <a:solidFill>
                <a:schemeClr val="tx2"/>
              </a:solidFill>
            </a:endParaRPr>
          </a:p>
          <a:p>
            <a:pPr marL="355600" indent="-355600">
              <a:buClr>
                <a:srgbClr val="DA9A1C"/>
              </a:buClr>
              <a:buFont typeface="Wingdings" panose="05000000000000000000" pitchFamily="2" charset="2"/>
              <a:buChar char="Ø"/>
            </a:pPr>
            <a:endParaRPr lang="en-US" dirty="0">
              <a:solidFill>
                <a:schemeClr val="tx2"/>
              </a:solidFill>
            </a:endParaRPr>
          </a:p>
          <a:p>
            <a:pPr marL="355600" indent="-355600">
              <a:buClr>
                <a:srgbClr val="DA9A1C"/>
              </a:buClr>
              <a:buFont typeface="Wingdings" panose="05000000000000000000" pitchFamily="2" charset="2"/>
              <a:buChar char="Ø"/>
            </a:pPr>
            <a:endParaRPr lang="en-US" dirty="0">
              <a:solidFill>
                <a:schemeClr val="tx2"/>
              </a:solidFill>
            </a:endParaRPr>
          </a:p>
        </p:txBody>
      </p:sp>
      <p:pic>
        <p:nvPicPr>
          <p:cNvPr id="5" name="Picture 4">
            <a:extLst>
              <a:ext uri="{FF2B5EF4-FFF2-40B4-BE49-F238E27FC236}">
                <a16:creationId xmlns:a16="http://schemas.microsoft.com/office/drawing/2014/main" id="{1F664107-7D3C-4245-ABB6-6DD8062BECCF}"/>
              </a:ext>
            </a:extLst>
          </p:cNvPr>
          <p:cNvPicPr>
            <a:picLocks noChangeAspect="1"/>
          </p:cNvPicPr>
          <p:nvPr/>
        </p:nvPicPr>
        <p:blipFill>
          <a:blip r:embed="rId3"/>
          <a:stretch>
            <a:fillRect/>
          </a:stretch>
        </p:blipFill>
        <p:spPr>
          <a:xfrm>
            <a:off x="1788289" y="1975642"/>
            <a:ext cx="8830943" cy="3469831"/>
          </a:xfrm>
          <a:prstGeom prst="rect">
            <a:avLst/>
          </a:prstGeom>
        </p:spPr>
      </p:pic>
      <p:sp>
        <p:nvSpPr>
          <p:cNvPr id="7" name="Rectangle 6">
            <a:extLst>
              <a:ext uri="{FF2B5EF4-FFF2-40B4-BE49-F238E27FC236}">
                <a16:creationId xmlns:a16="http://schemas.microsoft.com/office/drawing/2014/main" id="{A1E4E0A8-67E2-407C-AF30-538DC3E17B26}"/>
              </a:ext>
            </a:extLst>
          </p:cNvPr>
          <p:cNvSpPr/>
          <p:nvPr/>
        </p:nvSpPr>
        <p:spPr>
          <a:xfrm>
            <a:off x="1394576" y="1323216"/>
            <a:ext cx="9224656" cy="830997"/>
          </a:xfrm>
          <a:prstGeom prst="rect">
            <a:avLst/>
          </a:prstGeom>
        </p:spPr>
        <p:txBody>
          <a:bodyPr wrap="square">
            <a:spAutoFit/>
          </a:bodyPr>
          <a:lstStyle/>
          <a:p>
            <a:r>
              <a:rPr lang="en-US" sz="2400" dirty="0">
                <a:solidFill>
                  <a:srgbClr val="44546A"/>
                </a:solidFill>
              </a:rPr>
              <a:t>Is there an intention to conduct any update of dental curriculum in a near future?</a:t>
            </a:r>
            <a:endParaRPr lang="en-US" dirty="0"/>
          </a:p>
        </p:txBody>
      </p:sp>
    </p:spTree>
    <p:extLst>
      <p:ext uri="{BB962C8B-B14F-4D97-AF65-F5344CB8AC3E}">
        <p14:creationId xmlns:p14="http://schemas.microsoft.com/office/powerpoint/2010/main" val="2668315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914" y="451792"/>
            <a:ext cx="10515600" cy="590839"/>
          </a:xfrm>
        </p:spPr>
        <p:txBody>
          <a:bodyPr>
            <a:noAutofit/>
          </a:bodyPr>
          <a:lstStyle/>
          <a:p>
            <a:pPr algn="ctr"/>
            <a:r>
              <a:rPr lang="en-US" sz="3600" dirty="0">
                <a:solidFill>
                  <a:schemeClr val="tx2"/>
                </a:solidFill>
              </a:rPr>
              <a:t>CED - ADEE Relationship </a:t>
            </a:r>
            <a:endParaRPr lang="fr-BE" sz="3600" dirty="0">
              <a:solidFill>
                <a:schemeClr val="tx2"/>
              </a:solidFill>
            </a:endParaRPr>
          </a:p>
        </p:txBody>
      </p:sp>
      <p:sp>
        <p:nvSpPr>
          <p:cNvPr id="3" name="Content Placeholder 2"/>
          <p:cNvSpPr>
            <a:spLocks noGrp="1"/>
          </p:cNvSpPr>
          <p:nvPr>
            <p:ph idx="1"/>
          </p:nvPr>
        </p:nvSpPr>
        <p:spPr>
          <a:xfrm>
            <a:off x="695547" y="1421177"/>
            <a:ext cx="10800906" cy="4296578"/>
          </a:xfrm>
        </p:spPr>
        <p:txBody>
          <a:bodyPr>
            <a:normAutofit/>
          </a:bodyPr>
          <a:lstStyle/>
          <a:p>
            <a:pPr marL="357188" lvl="1" indent="0" algn="just">
              <a:buClr>
                <a:srgbClr val="DA9A1C"/>
              </a:buClr>
              <a:buNone/>
            </a:pPr>
            <a:endParaRPr lang="en-US" sz="1800" dirty="0">
              <a:solidFill>
                <a:schemeClr val="tx2"/>
              </a:solidFill>
            </a:endParaRPr>
          </a:p>
          <a:p>
            <a:pPr marL="357188" lvl="1" indent="0" algn="just">
              <a:buClr>
                <a:srgbClr val="DA9A1C"/>
              </a:buClr>
              <a:buNone/>
            </a:pPr>
            <a:endParaRPr lang="en-US" sz="1800" dirty="0">
              <a:solidFill>
                <a:schemeClr val="tx2"/>
              </a:solidFill>
            </a:endParaRPr>
          </a:p>
          <a:p>
            <a:pPr marL="0" lvl="0" indent="0">
              <a:buClr>
                <a:srgbClr val="DA9A1C"/>
              </a:buClr>
              <a:buNone/>
            </a:pPr>
            <a:endParaRPr lang="en-US" sz="2400" dirty="0">
              <a:solidFill>
                <a:schemeClr val="tx2"/>
              </a:solidFill>
            </a:endParaRPr>
          </a:p>
          <a:p>
            <a:pPr marL="355600" lvl="0" indent="-355600">
              <a:buClr>
                <a:srgbClr val="DA9A1C"/>
              </a:buClr>
              <a:buFont typeface="Wingdings" panose="05000000000000000000" pitchFamily="2" charset="2"/>
              <a:buChar char="Ø"/>
            </a:pPr>
            <a:endParaRPr lang="fr-BE" dirty="0">
              <a:solidFill>
                <a:schemeClr val="tx2"/>
              </a:solidFill>
            </a:endParaRPr>
          </a:p>
        </p:txBody>
      </p:sp>
      <p:sp>
        <p:nvSpPr>
          <p:cNvPr id="5" name="TextBox 4">
            <a:extLst>
              <a:ext uri="{FF2B5EF4-FFF2-40B4-BE49-F238E27FC236}">
                <a16:creationId xmlns:a16="http://schemas.microsoft.com/office/drawing/2014/main" id="{4C150AB8-9A6C-4EF4-9E3B-27D47A97757E}"/>
              </a:ext>
            </a:extLst>
          </p:cNvPr>
          <p:cNvSpPr txBox="1"/>
          <p:nvPr/>
        </p:nvSpPr>
        <p:spPr>
          <a:xfrm>
            <a:off x="936434" y="1421177"/>
            <a:ext cx="10800906" cy="3600986"/>
          </a:xfrm>
          <a:prstGeom prst="rect">
            <a:avLst/>
          </a:prstGeom>
          <a:noFill/>
        </p:spPr>
        <p:txBody>
          <a:bodyPr wrap="square" rtlCol="0">
            <a:spAutoFit/>
          </a:bodyPr>
          <a:lstStyle/>
          <a:p>
            <a:pPr marL="355600" indent="-355600">
              <a:buClr>
                <a:srgbClr val="DA9A1C"/>
              </a:buClr>
              <a:buFont typeface="Wingdings" panose="05000000000000000000" pitchFamily="2" charset="2"/>
              <a:buChar char="Ø"/>
            </a:pPr>
            <a:r>
              <a:rPr lang="en-US" sz="3200" dirty="0">
                <a:solidFill>
                  <a:schemeClr val="tx2"/>
                </a:solidFill>
              </a:rPr>
              <a:t>The CED was concerned about the </a:t>
            </a:r>
            <a:r>
              <a:rPr lang="en-US" sz="3200" u="sng" dirty="0">
                <a:hlinkClick r:id="rId3"/>
              </a:rPr>
              <a:t>EDHF - ADEE Consultation on a common education framework (CEF) for dental hygienists in Europe</a:t>
            </a:r>
            <a:endParaRPr lang="en-US" sz="3200" u="sng" dirty="0"/>
          </a:p>
          <a:p>
            <a:pPr marL="355600" indent="-355600">
              <a:buClr>
                <a:srgbClr val="DA9A1C"/>
              </a:buClr>
              <a:buFont typeface="Wingdings" panose="05000000000000000000" pitchFamily="2" charset="2"/>
              <a:buChar char="Ø"/>
            </a:pPr>
            <a:endParaRPr lang="en-US" sz="3200" dirty="0"/>
          </a:p>
          <a:p>
            <a:pPr marL="355600" indent="-355600">
              <a:buClr>
                <a:srgbClr val="DA9A1C"/>
              </a:buClr>
              <a:buFont typeface="Wingdings" panose="05000000000000000000" pitchFamily="2" charset="2"/>
              <a:buChar char="Ø"/>
            </a:pPr>
            <a:r>
              <a:rPr lang="en-US" sz="3200" dirty="0">
                <a:solidFill>
                  <a:schemeClr val="tx2"/>
                </a:solidFill>
              </a:rPr>
              <a:t>The CED prepared a letter to ADEE on this topic, stressing the negative impact of overlapping professional competences </a:t>
            </a:r>
          </a:p>
          <a:p>
            <a:pPr>
              <a:buClr>
                <a:srgbClr val="DA9A1C"/>
              </a:buClr>
            </a:pPr>
            <a:endParaRPr lang="en-US" dirty="0">
              <a:solidFill>
                <a:schemeClr val="tx2"/>
              </a:solidFill>
            </a:endParaRPr>
          </a:p>
          <a:p>
            <a:endParaRPr lang="en-BE" dirty="0"/>
          </a:p>
        </p:txBody>
      </p:sp>
    </p:spTree>
    <p:extLst>
      <p:ext uri="{BB962C8B-B14F-4D97-AF65-F5344CB8AC3E}">
        <p14:creationId xmlns:p14="http://schemas.microsoft.com/office/powerpoint/2010/main" val="381644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914" y="451792"/>
            <a:ext cx="10515600" cy="590839"/>
          </a:xfrm>
        </p:spPr>
        <p:txBody>
          <a:bodyPr>
            <a:noAutofit/>
          </a:bodyPr>
          <a:lstStyle/>
          <a:p>
            <a:pPr algn="ctr"/>
            <a:r>
              <a:rPr lang="en-US" sz="3600" dirty="0">
                <a:solidFill>
                  <a:schemeClr val="tx2"/>
                </a:solidFill>
              </a:rPr>
              <a:t>Endorsement of FEDCAR Annex</a:t>
            </a:r>
            <a:endParaRPr lang="fr-BE" sz="3600" dirty="0">
              <a:solidFill>
                <a:schemeClr val="tx2"/>
              </a:solidFill>
            </a:endParaRPr>
          </a:p>
        </p:txBody>
      </p:sp>
      <p:sp>
        <p:nvSpPr>
          <p:cNvPr id="3" name="Content Placeholder 2"/>
          <p:cNvSpPr>
            <a:spLocks noGrp="1"/>
          </p:cNvSpPr>
          <p:nvPr>
            <p:ph idx="1"/>
          </p:nvPr>
        </p:nvSpPr>
        <p:spPr>
          <a:xfrm>
            <a:off x="695547" y="1421177"/>
            <a:ext cx="10800906" cy="4296578"/>
          </a:xfrm>
        </p:spPr>
        <p:txBody>
          <a:bodyPr>
            <a:normAutofit/>
          </a:bodyPr>
          <a:lstStyle/>
          <a:p>
            <a:pPr marL="357188" lvl="1" indent="0" algn="just">
              <a:buClr>
                <a:srgbClr val="DA9A1C"/>
              </a:buClr>
              <a:buNone/>
            </a:pPr>
            <a:endParaRPr lang="en-US" sz="1800" dirty="0">
              <a:solidFill>
                <a:schemeClr val="tx2"/>
              </a:solidFill>
            </a:endParaRPr>
          </a:p>
          <a:p>
            <a:pPr marL="357188" lvl="1" indent="0" algn="just">
              <a:buClr>
                <a:srgbClr val="DA9A1C"/>
              </a:buClr>
              <a:buNone/>
            </a:pPr>
            <a:endParaRPr lang="en-US" sz="1800" dirty="0">
              <a:solidFill>
                <a:schemeClr val="tx2"/>
              </a:solidFill>
            </a:endParaRPr>
          </a:p>
          <a:p>
            <a:pPr marL="0" lvl="0" indent="0">
              <a:buClr>
                <a:srgbClr val="DA9A1C"/>
              </a:buClr>
              <a:buNone/>
            </a:pPr>
            <a:endParaRPr lang="en-US" sz="2400" dirty="0">
              <a:solidFill>
                <a:schemeClr val="tx2"/>
              </a:solidFill>
            </a:endParaRPr>
          </a:p>
          <a:p>
            <a:pPr marL="355600" lvl="0" indent="-355600">
              <a:buClr>
                <a:srgbClr val="DA9A1C"/>
              </a:buClr>
              <a:buFont typeface="Wingdings" panose="05000000000000000000" pitchFamily="2" charset="2"/>
              <a:buChar char="Ø"/>
            </a:pPr>
            <a:endParaRPr lang="fr-BE" dirty="0">
              <a:solidFill>
                <a:schemeClr val="tx2"/>
              </a:solidFill>
            </a:endParaRPr>
          </a:p>
        </p:txBody>
      </p:sp>
      <p:sp>
        <p:nvSpPr>
          <p:cNvPr id="5" name="TextBox 4">
            <a:extLst>
              <a:ext uri="{FF2B5EF4-FFF2-40B4-BE49-F238E27FC236}">
                <a16:creationId xmlns:a16="http://schemas.microsoft.com/office/drawing/2014/main" id="{4C150AB8-9A6C-4EF4-9E3B-27D47A97757E}"/>
              </a:ext>
            </a:extLst>
          </p:cNvPr>
          <p:cNvSpPr txBox="1"/>
          <p:nvPr/>
        </p:nvSpPr>
        <p:spPr>
          <a:xfrm>
            <a:off x="1013552" y="1421177"/>
            <a:ext cx="10800906" cy="5539978"/>
          </a:xfrm>
          <a:prstGeom prst="rect">
            <a:avLst/>
          </a:prstGeom>
          <a:noFill/>
        </p:spPr>
        <p:txBody>
          <a:bodyPr wrap="square" rtlCol="0">
            <a:spAutoFit/>
          </a:bodyPr>
          <a:lstStyle/>
          <a:p>
            <a:pPr marL="355600" indent="-355600">
              <a:buClr>
                <a:srgbClr val="DA9A1C"/>
              </a:buClr>
              <a:buFont typeface="Wingdings" panose="05000000000000000000" pitchFamily="2" charset="2"/>
              <a:buChar char="Ø"/>
            </a:pPr>
            <a:r>
              <a:rPr lang="en-US" sz="2800" dirty="0">
                <a:solidFill>
                  <a:schemeClr val="tx2"/>
                </a:solidFill>
              </a:rPr>
              <a:t>FEDCAR prepared a </a:t>
            </a:r>
            <a:r>
              <a:rPr lang="en-US" sz="2800" b="1" dirty="0">
                <a:solidFill>
                  <a:schemeClr val="tx2"/>
                </a:solidFill>
              </a:rPr>
              <a:t>position paper on Accreditation of Dental Education in Europe</a:t>
            </a:r>
          </a:p>
          <a:p>
            <a:pPr>
              <a:buClr>
                <a:srgbClr val="DA9A1C"/>
              </a:buClr>
            </a:pPr>
            <a:endParaRPr lang="en-US" sz="2800" b="1" dirty="0">
              <a:solidFill>
                <a:schemeClr val="tx2"/>
              </a:solidFill>
            </a:endParaRPr>
          </a:p>
          <a:p>
            <a:pPr marL="355600" indent="-355600">
              <a:buClr>
                <a:srgbClr val="DA9A1C"/>
              </a:buClr>
              <a:buFont typeface="Wingdings" panose="05000000000000000000" pitchFamily="2" charset="2"/>
              <a:buChar char="Ø"/>
            </a:pPr>
            <a:r>
              <a:rPr lang="en-US" sz="2800" b="1" dirty="0">
                <a:solidFill>
                  <a:schemeClr val="tx2"/>
                </a:solidFill>
              </a:rPr>
              <a:t>The CED endorsed the Annex of this document, </a:t>
            </a:r>
            <a:r>
              <a:rPr lang="en-US" sz="2800" dirty="0">
                <a:solidFill>
                  <a:schemeClr val="tx2"/>
                </a:solidFill>
              </a:rPr>
              <a:t>calling for an additional measure to ensure that quality of dental education, and especially the clinical component, is assessed: </a:t>
            </a:r>
          </a:p>
          <a:p>
            <a:pPr>
              <a:buClr>
                <a:srgbClr val="DA9A1C"/>
              </a:buClr>
            </a:pPr>
            <a:r>
              <a:rPr lang="en-US" sz="2800" dirty="0">
                <a:solidFill>
                  <a:schemeClr val="tx2"/>
                </a:solidFill>
              </a:rPr>
              <a:t>	a) Against a minimum acceptable standard; and</a:t>
            </a:r>
          </a:p>
          <a:p>
            <a:pPr>
              <a:buClr>
                <a:srgbClr val="DA9A1C"/>
              </a:buClr>
            </a:pPr>
            <a:r>
              <a:rPr lang="en-US" sz="2800" dirty="0">
                <a:solidFill>
                  <a:schemeClr val="tx2"/>
                </a:solidFill>
              </a:rPr>
              <a:t>	b) Independently of the institution providing the training</a:t>
            </a:r>
          </a:p>
          <a:p>
            <a:pPr>
              <a:buClr>
                <a:srgbClr val="DA9A1C"/>
              </a:buClr>
            </a:pPr>
            <a:endParaRPr lang="en-US" sz="2800" dirty="0">
              <a:solidFill>
                <a:schemeClr val="tx2"/>
              </a:solidFill>
            </a:endParaRPr>
          </a:p>
          <a:p>
            <a:pPr marL="457200" indent="-457200">
              <a:buClr>
                <a:srgbClr val="DA9A1C"/>
              </a:buClr>
              <a:buFont typeface="Wingdings" panose="05000000000000000000" pitchFamily="2" charset="2"/>
              <a:buChar char="Ø"/>
            </a:pPr>
            <a:r>
              <a:rPr lang="en-US" sz="2800" dirty="0">
                <a:solidFill>
                  <a:schemeClr val="tx2"/>
                </a:solidFill>
              </a:rPr>
              <a:t>The Annex is also endorsed by the ADEE and EDSA</a:t>
            </a:r>
          </a:p>
          <a:p>
            <a:pPr marL="355600" indent="-355600">
              <a:buClr>
                <a:srgbClr val="DA9A1C"/>
              </a:buClr>
              <a:buFont typeface="Wingdings" panose="05000000000000000000" pitchFamily="2" charset="2"/>
              <a:buChar char="Ø"/>
            </a:pPr>
            <a:endParaRPr lang="en-US" sz="2800" dirty="0">
              <a:solidFill>
                <a:schemeClr val="tx2"/>
              </a:solidFill>
            </a:endParaRPr>
          </a:p>
          <a:p>
            <a:pPr>
              <a:buClr>
                <a:srgbClr val="DA9A1C"/>
              </a:buClr>
            </a:pPr>
            <a:endParaRPr lang="en-US" sz="2800" b="1" dirty="0">
              <a:solidFill>
                <a:schemeClr val="tx2"/>
              </a:solidFill>
            </a:endParaRPr>
          </a:p>
          <a:p>
            <a:endParaRPr lang="en-BE" dirty="0"/>
          </a:p>
        </p:txBody>
      </p:sp>
    </p:spTree>
    <p:extLst>
      <p:ext uri="{BB962C8B-B14F-4D97-AF65-F5344CB8AC3E}">
        <p14:creationId xmlns:p14="http://schemas.microsoft.com/office/powerpoint/2010/main" val="827418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914" y="451792"/>
            <a:ext cx="10515600" cy="590839"/>
          </a:xfrm>
        </p:spPr>
        <p:txBody>
          <a:bodyPr>
            <a:noAutofit/>
          </a:bodyPr>
          <a:lstStyle/>
          <a:p>
            <a:pPr algn="ctr"/>
            <a:r>
              <a:rPr lang="en-US" sz="3600" dirty="0">
                <a:solidFill>
                  <a:schemeClr val="tx2"/>
                </a:solidFill>
              </a:rPr>
              <a:t>One Health Collaboration</a:t>
            </a:r>
            <a:endParaRPr lang="fr-BE" sz="3600" dirty="0">
              <a:solidFill>
                <a:schemeClr val="tx2"/>
              </a:solidFill>
            </a:endParaRPr>
          </a:p>
        </p:txBody>
      </p:sp>
      <p:sp>
        <p:nvSpPr>
          <p:cNvPr id="3" name="Content Placeholder 2"/>
          <p:cNvSpPr>
            <a:spLocks noGrp="1"/>
          </p:cNvSpPr>
          <p:nvPr>
            <p:ph idx="1"/>
          </p:nvPr>
        </p:nvSpPr>
        <p:spPr>
          <a:xfrm>
            <a:off x="695547" y="1906583"/>
            <a:ext cx="10800906" cy="4391474"/>
          </a:xfrm>
        </p:spPr>
        <p:txBody>
          <a:bodyPr>
            <a:normAutofit/>
          </a:bodyPr>
          <a:lstStyle/>
          <a:p>
            <a:pPr marL="357188" lvl="1" indent="0" algn="just">
              <a:buClr>
                <a:srgbClr val="DA9A1C"/>
              </a:buClr>
              <a:buNone/>
            </a:pPr>
            <a:endParaRPr lang="en-US" sz="1800" dirty="0">
              <a:solidFill>
                <a:schemeClr val="tx2"/>
              </a:solidFill>
            </a:endParaRPr>
          </a:p>
          <a:p>
            <a:pPr marL="357188" lvl="1" indent="0" algn="just">
              <a:buClr>
                <a:srgbClr val="DA9A1C"/>
              </a:buClr>
              <a:buNone/>
            </a:pPr>
            <a:endParaRPr lang="en-US" sz="1800" dirty="0">
              <a:solidFill>
                <a:schemeClr val="tx2"/>
              </a:solidFill>
            </a:endParaRPr>
          </a:p>
          <a:p>
            <a:pPr marL="0" lvl="0" indent="0">
              <a:buClr>
                <a:srgbClr val="DA9A1C"/>
              </a:buClr>
              <a:buNone/>
            </a:pPr>
            <a:endParaRPr lang="en-US" sz="2400" dirty="0">
              <a:solidFill>
                <a:schemeClr val="tx2"/>
              </a:solidFill>
            </a:endParaRPr>
          </a:p>
          <a:p>
            <a:pPr marL="355600" lvl="0" indent="-355600">
              <a:buClr>
                <a:srgbClr val="DA9A1C"/>
              </a:buClr>
              <a:buFont typeface="Wingdings" panose="05000000000000000000" pitchFamily="2" charset="2"/>
              <a:buChar char="Ø"/>
            </a:pPr>
            <a:endParaRPr lang="fr-BE" dirty="0">
              <a:solidFill>
                <a:schemeClr val="tx2"/>
              </a:solidFill>
            </a:endParaRPr>
          </a:p>
        </p:txBody>
      </p:sp>
      <p:pic>
        <p:nvPicPr>
          <p:cNvPr id="4" name="Picture 3">
            <a:extLst>
              <a:ext uri="{FF2B5EF4-FFF2-40B4-BE49-F238E27FC236}">
                <a16:creationId xmlns:a16="http://schemas.microsoft.com/office/drawing/2014/main" id="{7695B48F-50B0-44E2-9A74-088BA268FCCB}"/>
              </a:ext>
            </a:extLst>
          </p:cNvPr>
          <p:cNvPicPr>
            <a:picLocks noChangeAspect="1"/>
          </p:cNvPicPr>
          <p:nvPr/>
        </p:nvPicPr>
        <p:blipFill>
          <a:blip r:embed="rId3"/>
          <a:stretch>
            <a:fillRect/>
          </a:stretch>
        </p:blipFill>
        <p:spPr>
          <a:xfrm>
            <a:off x="2833687" y="1185862"/>
            <a:ext cx="6524625" cy="4486275"/>
          </a:xfrm>
          <a:prstGeom prst="rect">
            <a:avLst/>
          </a:prstGeom>
        </p:spPr>
      </p:pic>
    </p:spTree>
    <p:extLst>
      <p:ext uri="{BB962C8B-B14F-4D97-AF65-F5344CB8AC3E}">
        <p14:creationId xmlns:p14="http://schemas.microsoft.com/office/powerpoint/2010/main" val="852677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solidFill>
                  <a:schemeClr val="tx2"/>
                </a:solidFill>
              </a:rPr>
              <a:t>Next steps for the WG</a:t>
            </a:r>
            <a:endParaRPr lang="fr-BE" cap="small" dirty="0">
              <a:solidFill>
                <a:schemeClr val="tx2"/>
              </a:solidFill>
            </a:endParaRPr>
          </a:p>
        </p:txBody>
      </p:sp>
      <p:sp>
        <p:nvSpPr>
          <p:cNvPr id="3" name="Content Placeholder 2"/>
          <p:cNvSpPr>
            <a:spLocks noGrp="1"/>
          </p:cNvSpPr>
          <p:nvPr>
            <p:ph idx="1"/>
          </p:nvPr>
        </p:nvSpPr>
        <p:spPr>
          <a:xfrm>
            <a:off x="982038" y="2192142"/>
            <a:ext cx="10371761" cy="2760002"/>
          </a:xfrm>
        </p:spPr>
        <p:txBody>
          <a:bodyPr>
            <a:normAutofit/>
          </a:bodyPr>
          <a:lstStyle/>
          <a:p>
            <a:pPr marL="444500" indent="-444500">
              <a:buClr>
                <a:srgbClr val="DA9A1C"/>
              </a:buClr>
              <a:buFont typeface="Wingdings" panose="05000000000000000000" pitchFamily="2" charset="2"/>
              <a:buChar char="Ø"/>
            </a:pPr>
            <a:r>
              <a:rPr lang="en-US" sz="2400" dirty="0">
                <a:solidFill>
                  <a:schemeClr val="tx2"/>
                </a:solidFill>
                <a:latin typeface="Arial "/>
              </a:rPr>
              <a:t>Next online meeting of the WG will be </a:t>
            </a:r>
            <a:r>
              <a:rPr lang="en-GB" sz="2400" dirty="0">
                <a:solidFill>
                  <a:schemeClr val="tx2"/>
                </a:solidFill>
                <a:latin typeface="Arial "/>
              </a:rPr>
              <a:t>organised in February 2019</a:t>
            </a:r>
          </a:p>
          <a:p>
            <a:pPr marL="444500" indent="-444500">
              <a:buClr>
                <a:srgbClr val="DA9A1C"/>
              </a:buClr>
              <a:buFont typeface="Wingdings" panose="05000000000000000000" pitchFamily="2" charset="2"/>
              <a:buChar char="Ø"/>
            </a:pPr>
            <a:r>
              <a:rPr lang="en-GB" sz="2400" dirty="0">
                <a:solidFill>
                  <a:schemeClr val="tx2"/>
                </a:solidFill>
                <a:latin typeface="Arial "/>
              </a:rPr>
              <a:t>The WG will focus on updating the Resolution on Continuous Professional Development </a:t>
            </a:r>
          </a:p>
          <a:p>
            <a:pPr marL="444500" indent="-444500">
              <a:buClr>
                <a:srgbClr val="DA9A1C"/>
              </a:buClr>
              <a:buFont typeface="Wingdings" panose="05000000000000000000" pitchFamily="2" charset="2"/>
              <a:buChar char="Ø"/>
            </a:pPr>
            <a:r>
              <a:rPr lang="fr-BE" sz="2400" dirty="0">
                <a:solidFill>
                  <a:srgbClr val="44546A"/>
                </a:solidFill>
                <a:latin typeface="Arial" panose="020B0604020202020204" pitchFamily="34" charset="0"/>
                <a:ea typeface="Calibri" panose="020F0502020204030204" pitchFamily="34" charset="0"/>
                <a:cs typeface="Calibri" panose="020F0502020204030204" pitchFamily="34" charset="0"/>
              </a:rPr>
              <a:t>The WG </a:t>
            </a:r>
            <a:r>
              <a:rPr lang="fr-BE" sz="2400" dirty="0" err="1">
                <a:solidFill>
                  <a:srgbClr val="44546A"/>
                </a:solidFill>
                <a:latin typeface="Arial" panose="020B0604020202020204" pitchFamily="34" charset="0"/>
                <a:ea typeface="Calibri" panose="020F0502020204030204" pitchFamily="34" charset="0"/>
                <a:cs typeface="Calibri" panose="020F0502020204030204" pitchFamily="34" charset="0"/>
              </a:rPr>
              <a:t>will</a:t>
            </a:r>
            <a:r>
              <a:rPr lang="fr-BE" sz="2400" dirty="0">
                <a:solidFill>
                  <a:srgbClr val="44546A"/>
                </a:solidFill>
                <a:latin typeface="Arial" panose="020B0604020202020204" pitchFamily="34" charset="0"/>
                <a:ea typeface="Calibri" panose="020F0502020204030204" pitchFamily="34" charset="0"/>
                <a:cs typeface="Calibri" panose="020F0502020204030204" pitchFamily="34" charset="0"/>
              </a:rPr>
              <a:t> start planning the </a:t>
            </a:r>
            <a:r>
              <a:rPr lang="fr-BE" sz="2400" dirty="0" err="1">
                <a:solidFill>
                  <a:srgbClr val="44546A"/>
                </a:solidFill>
                <a:latin typeface="Arial" panose="020B0604020202020204" pitchFamily="34" charset="0"/>
                <a:ea typeface="Calibri" panose="020F0502020204030204" pitchFamily="34" charset="0"/>
                <a:cs typeface="Calibri" panose="020F0502020204030204" pitchFamily="34" charset="0"/>
              </a:rPr>
              <a:t>next</a:t>
            </a:r>
            <a:r>
              <a:rPr lang="fr-BE" sz="2400" dirty="0">
                <a:solidFill>
                  <a:srgbClr val="44546A"/>
                </a:solidFill>
                <a:latin typeface="Arial" panose="020B0604020202020204" pitchFamily="34" charset="0"/>
                <a:ea typeface="Calibri" panose="020F0502020204030204" pitchFamily="34" charset="0"/>
                <a:cs typeface="Calibri" panose="020F0502020204030204" pitchFamily="34" charset="0"/>
              </a:rPr>
              <a:t> </a:t>
            </a:r>
            <a:r>
              <a:rPr lang="fr-BE" sz="2400" dirty="0" err="1">
                <a:solidFill>
                  <a:srgbClr val="44546A"/>
                </a:solidFill>
                <a:latin typeface="Arial" panose="020B0604020202020204" pitchFamily="34" charset="0"/>
                <a:ea typeface="Calibri" panose="020F0502020204030204" pitchFamily="34" charset="0"/>
                <a:cs typeface="Calibri" panose="020F0502020204030204" pitchFamily="34" charset="0"/>
              </a:rPr>
              <a:t>steps</a:t>
            </a:r>
            <a:r>
              <a:rPr lang="fr-BE" sz="2400" dirty="0">
                <a:solidFill>
                  <a:srgbClr val="44546A"/>
                </a:solidFill>
                <a:latin typeface="Arial" panose="020B0604020202020204" pitchFamily="34" charset="0"/>
                <a:ea typeface="Calibri" panose="020F0502020204030204" pitchFamily="34" charset="0"/>
                <a:cs typeface="Calibri" panose="020F0502020204030204" pitchFamily="34" charset="0"/>
              </a:rPr>
              <a:t> </a:t>
            </a:r>
            <a:r>
              <a:rPr lang="fr-BE" sz="2400" dirty="0" err="1">
                <a:solidFill>
                  <a:srgbClr val="44546A"/>
                </a:solidFill>
                <a:latin typeface="Arial" panose="020B0604020202020204" pitchFamily="34" charset="0"/>
                <a:ea typeface="Calibri" panose="020F0502020204030204" pitchFamily="34" charset="0"/>
                <a:cs typeface="Calibri" panose="020F0502020204030204" pitchFamily="34" charset="0"/>
              </a:rPr>
              <a:t>around</a:t>
            </a:r>
            <a:r>
              <a:rPr lang="fr-BE" sz="2400" dirty="0">
                <a:solidFill>
                  <a:srgbClr val="44546A"/>
                </a:solidFill>
                <a:latin typeface="Arial" panose="020B0604020202020204" pitchFamily="34" charset="0"/>
                <a:ea typeface="Calibri" panose="020F0502020204030204" pitchFamily="34" charset="0"/>
                <a:cs typeface="Calibri" panose="020F0502020204030204" pitchFamily="34" charset="0"/>
              </a:rPr>
              <a:t> </a:t>
            </a:r>
            <a:r>
              <a:rPr lang="fr-BE" sz="2400" dirty="0" err="1">
                <a:solidFill>
                  <a:srgbClr val="44546A"/>
                </a:solidFill>
                <a:latin typeface="Arial" panose="020B0604020202020204" pitchFamily="34" charset="0"/>
                <a:ea typeface="Calibri" panose="020F0502020204030204" pitchFamily="34" charset="0"/>
                <a:cs typeface="Calibri" panose="020F0502020204030204" pitchFamily="34" charset="0"/>
              </a:rPr>
              <a:t>optimising</a:t>
            </a:r>
            <a:r>
              <a:rPr lang="fr-BE" sz="2400" dirty="0">
                <a:solidFill>
                  <a:srgbClr val="44546A"/>
                </a:solidFill>
                <a:latin typeface="Arial" panose="020B0604020202020204" pitchFamily="34" charset="0"/>
                <a:ea typeface="Calibri" panose="020F0502020204030204" pitchFamily="34" charset="0"/>
                <a:cs typeface="Calibri" panose="020F0502020204030204" pitchFamily="34" charset="0"/>
              </a:rPr>
              <a:t> the use of the </a:t>
            </a:r>
            <a:r>
              <a:rPr lang="fr-BE" sz="2400" dirty="0" err="1">
                <a:solidFill>
                  <a:srgbClr val="44546A"/>
                </a:solidFill>
                <a:latin typeface="Arial" panose="020B0604020202020204" pitchFamily="34" charset="0"/>
                <a:ea typeface="Calibri" panose="020F0502020204030204" pitchFamily="34" charset="0"/>
                <a:cs typeface="Calibri" panose="020F0502020204030204" pitchFamily="34" charset="0"/>
              </a:rPr>
              <a:t>result</a:t>
            </a:r>
            <a:r>
              <a:rPr lang="fr-BE" sz="2400" dirty="0">
                <a:solidFill>
                  <a:srgbClr val="44546A"/>
                </a:solidFill>
                <a:latin typeface="Arial" panose="020B0604020202020204" pitchFamily="34" charset="0"/>
                <a:ea typeface="Calibri" panose="020F0502020204030204" pitchFamily="34" charset="0"/>
                <a:cs typeface="Calibri" panose="020F0502020204030204" pitchFamily="34" charset="0"/>
              </a:rPr>
              <a:t> of the </a:t>
            </a:r>
            <a:r>
              <a:rPr lang="fr-BE" sz="2400" dirty="0" err="1">
                <a:solidFill>
                  <a:srgbClr val="44546A"/>
                </a:solidFill>
                <a:latin typeface="Arial" panose="020B0604020202020204" pitchFamily="34" charset="0"/>
                <a:ea typeface="Calibri" panose="020F0502020204030204" pitchFamily="34" charset="0"/>
                <a:cs typeface="Calibri" panose="020F0502020204030204" pitchFamily="34" charset="0"/>
              </a:rPr>
              <a:t>survey</a:t>
            </a:r>
            <a:r>
              <a:rPr lang="fr-BE" sz="2400" dirty="0">
                <a:solidFill>
                  <a:srgbClr val="44546A"/>
                </a:solidFill>
                <a:latin typeface="Arial" panose="020B0604020202020204" pitchFamily="34" charset="0"/>
                <a:ea typeface="Calibri" panose="020F0502020204030204" pitchFamily="34" charset="0"/>
                <a:cs typeface="Calibri" panose="020F0502020204030204" pitchFamily="34" charset="0"/>
              </a:rPr>
              <a:t> to </a:t>
            </a:r>
            <a:r>
              <a:rPr lang="fr-BE" sz="2400" dirty="0" err="1">
                <a:solidFill>
                  <a:srgbClr val="44546A"/>
                </a:solidFill>
                <a:latin typeface="Arial" panose="020B0604020202020204" pitchFamily="34" charset="0"/>
                <a:ea typeface="Calibri" panose="020F0502020204030204" pitchFamily="34" charset="0"/>
                <a:cs typeface="Calibri" panose="020F0502020204030204" pitchFamily="34" charset="0"/>
              </a:rPr>
              <a:t>Deans</a:t>
            </a:r>
            <a:r>
              <a:rPr lang="fr-BE" sz="2400" dirty="0">
                <a:solidFill>
                  <a:srgbClr val="44546A"/>
                </a:solidFill>
                <a:latin typeface="Arial" panose="020B0604020202020204" pitchFamily="34" charset="0"/>
                <a:ea typeface="Calibri" panose="020F0502020204030204" pitchFamily="34" charset="0"/>
                <a:cs typeface="Calibri" panose="020F0502020204030204" pitchFamily="34" charset="0"/>
              </a:rPr>
              <a:t> of Dental </a:t>
            </a:r>
            <a:r>
              <a:rPr lang="fr-BE" sz="2400" dirty="0" err="1">
                <a:solidFill>
                  <a:srgbClr val="44546A"/>
                </a:solidFill>
                <a:latin typeface="Arial" panose="020B0604020202020204" pitchFamily="34" charset="0"/>
                <a:ea typeface="Calibri" panose="020F0502020204030204" pitchFamily="34" charset="0"/>
                <a:cs typeface="Calibri" panose="020F0502020204030204" pitchFamily="34" charset="0"/>
              </a:rPr>
              <a:t>Schools</a:t>
            </a:r>
            <a:r>
              <a:rPr lang="fr-BE" sz="2400" dirty="0">
                <a:solidFill>
                  <a:srgbClr val="44546A"/>
                </a:solidFill>
                <a:latin typeface="Arial" panose="020B0604020202020204" pitchFamily="34" charset="0"/>
                <a:ea typeface="Calibri" panose="020F0502020204030204" pitchFamily="34" charset="0"/>
                <a:cs typeface="Calibri" panose="020F0502020204030204" pitchFamily="34" charset="0"/>
              </a:rPr>
              <a:t> to call for an</a:t>
            </a:r>
            <a:r>
              <a:rPr lang="fr-BE" sz="1800" dirty="0">
                <a:latin typeface="Calibri" panose="020F0502020204030204" pitchFamily="34" charset="0"/>
                <a:ea typeface="Calibri" panose="020F0502020204030204" pitchFamily="34" charset="0"/>
                <a:cs typeface="Calibri" panose="020F0502020204030204" pitchFamily="34" charset="0"/>
              </a:rPr>
              <a:t> </a:t>
            </a:r>
            <a:r>
              <a:rPr lang="fr-BE" sz="2400" dirty="0">
                <a:solidFill>
                  <a:srgbClr val="44546A"/>
                </a:solidFill>
                <a:latin typeface="Arial" panose="020B0604020202020204" pitchFamily="34" charset="0"/>
                <a:ea typeface="Calibri" panose="020F0502020204030204" pitchFamily="34" charset="0"/>
                <a:cs typeface="Calibri" panose="020F0502020204030204" pitchFamily="34" charset="0"/>
              </a:rPr>
              <a:t>update of the Annex V.3/5.3.1 e.g. meeting </a:t>
            </a:r>
            <a:r>
              <a:rPr lang="fr-BE" sz="2400" dirty="0" err="1">
                <a:solidFill>
                  <a:srgbClr val="44546A"/>
                </a:solidFill>
                <a:latin typeface="Arial" panose="020B0604020202020204" pitchFamily="34" charset="0"/>
                <a:ea typeface="Calibri" panose="020F0502020204030204" pitchFamily="34" charset="0"/>
                <a:cs typeface="Calibri" panose="020F0502020204030204" pitchFamily="34" charset="0"/>
              </a:rPr>
              <a:t>with</a:t>
            </a:r>
            <a:r>
              <a:rPr lang="fr-BE" sz="2400" dirty="0">
                <a:solidFill>
                  <a:srgbClr val="44546A"/>
                </a:solidFill>
                <a:latin typeface="Arial" panose="020B0604020202020204" pitchFamily="34" charset="0"/>
                <a:ea typeface="Calibri" panose="020F0502020204030204" pitchFamily="34" charset="0"/>
                <a:cs typeface="Calibri" panose="020F0502020204030204" pitchFamily="34" charset="0"/>
              </a:rPr>
              <a:t> </a:t>
            </a:r>
            <a:r>
              <a:rPr lang="fr-BE" sz="2400" dirty="0" err="1">
                <a:solidFill>
                  <a:srgbClr val="44546A"/>
                </a:solidFill>
                <a:latin typeface="Arial" panose="020B0604020202020204" pitchFamily="34" charset="0"/>
                <a:ea typeface="Calibri" panose="020F0502020204030204" pitchFamily="34" charset="0"/>
                <a:cs typeface="Calibri" panose="020F0502020204030204" pitchFamily="34" charset="0"/>
              </a:rPr>
              <a:t>MEPs</a:t>
            </a:r>
            <a:endParaRPr lang="fr-BE" sz="1800" dirty="0">
              <a:latin typeface="Calibri" panose="020F0502020204030204" pitchFamily="34" charset="0"/>
              <a:ea typeface="Calibri" panose="020F0502020204030204" pitchFamily="34" charset="0"/>
              <a:cs typeface="Calibri" panose="020F0502020204030204" pitchFamily="34" charset="0"/>
            </a:endParaRPr>
          </a:p>
          <a:p>
            <a:pPr marL="444500" indent="-444500">
              <a:buClr>
                <a:srgbClr val="DA9A1C"/>
              </a:buClr>
              <a:buFont typeface="Wingdings" panose="05000000000000000000" pitchFamily="2" charset="2"/>
              <a:buChar char="Ø"/>
            </a:pPr>
            <a:endParaRPr lang="en-US" sz="2400" dirty="0">
              <a:solidFill>
                <a:schemeClr val="tx2"/>
              </a:solidFill>
              <a:latin typeface="Arial "/>
            </a:endParaRPr>
          </a:p>
          <a:p>
            <a:pPr marL="0" indent="0">
              <a:buClr>
                <a:srgbClr val="DA9A1C"/>
              </a:buClr>
              <a:buNone/>
            </a:pPr>
            <a:endParaRPr lang="en-US" sz="2400" dirty="0">
              <a:solidFill>
                <a:schemeClr val="tx2"/>
              </a:solidFill>
              <a:latin typeface="Arial "/>
            </a:endParaRPr>
          </a:p>
          <a:p>
            <a:pPr marL="444500" indent="-444500">
              <a:buClr>
                <a:srgbClr val="DA9A1C"/>
              </a:buClr>
              <a:buFont typeface="Wingdings" panose="05000000000000000000" pitchFamily="2" charset="2"/>
              <a:buChar char="Ø"/>
            </a:pPr>
            <a:endParaRPr lang="en-US" sz="2400" dirty="0">
              <a:solidFill>
                <a:schemeClr val="tx2"/>
              </a:solidFill>
              <a:latin typeface="Arial "/>
            </a:endParaRPr>
          </a:p>
          <a:p>
            <a:pPr marL="444500" indent="-444500">
              <a:buClr>
                <a:srgbClr val="DA9A1C"/>
              </a:buClr>
              <a:buFont typeface="Wingdings" panose="05000000000000000000" pitchFamily="2" charset="2"/>
              <a:buChar char="Ø"/>
            </a:pPr>
            <a:endParaRPr lang="en-US" sz="2400" dirty="0">
              <a:solidFill>
                <a:schemeClr val="tx2"/>
              </a:solidFill>
              <a:latin typeface="Arial "/>
            </a:endParaRPr>
          </a:p>
        </p:txBody>
      </p:sp>
    </p:spTree>
    <p:extLst>
      <p:ext uri="{BB962C8B-B14F-4D97-AF65-F5344CB8AC3E}">
        <p14:creationId xmlns:p14="http://schemas.microsoft.com/office/powerpoint/2010/main" val="841853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25513" y="3675580"/>
            <a:ext cx="6275230" cy="1754326"/>
          </a:xfrm>
          <a:prstGeom prst="rect">
            <a:avLst/>
          </a:prstGeom>
          <a:noFill/>
        </p:spPr>
        <p:txBody>
          <a:bodyPr wrap="square" rtlCol="0">
            <a:spAutoFit/>
          </a:bodyPr>
          <a:lstStyle/>
          <a:p>
            <a:r>
              <a:rPr lang="en-US" sz="5400" b="1" dirty="0">
                <a:solidFill>
                  <a:schemeClr val="tx2"/>
                </a:solidFill>
                <a:latin typeface="Arial" panose="020B0604020202020204" pitchFamily="34" charset="0"/>
                <a:cs typeface="Arial" panose="020B0604020202020204" pitchFamily="34" charset="0"/>
              </a:rPr>
              <a:t>THANK YOU FOR YOUR ATTENTION</a:t>
            </a:r>
            <a:endParaRPr lang="fr-BE" sz="5400" b="1" dirty="0">
              <a:solidFill>
                <a:schemeClr val="tx2"/>
              </a:solidFill>
              <a:latin typeface="Arial" panose="020B0604020202020204" pitchFamily="34" charset="0"/>
              <a:cs typeface="Arial" panose="020B0604020202020204" pitchFamily="34" charset="0"/>
            </a:endParaRPr>
          </a:p>
        </p:txBody>
      </p:sp>
      <p:pic>
        <p:nvPicPr>
          <p:cNvPr id="9" name="Picture 6" descr="eu dental_ppt2_DARK_V03.png"/>
          <p:cNvPicPr>
            <a:picLocks noChangeAspect="1"/>
          </p:cNvPicPr>
          <p:nvPr/>
        </p:nvPicPr>
        <p:blipFill>
          <a:blip r:embed="rId2"/>
          <a:srcRect l="12204" t="5249" r="75864" b="74801"/>
          <a:stretch>
            <a:fillRect/>
          </a:stretch>
        </p:blipFill>
        <p:spPr>
          <a:xfrm>
            <a:off x="5060950" y="834615"/>
            <a:ext cx="2070100" cy="2594385"/>
          </a:xfrm>
          <a:prstGeom prst="rect">
            <a:avLst/>
          </a:prstGeom>
        </p:spPr>
      </p:pic>
    </p:spTree>
    <p:extLst>
      <p:ext uri="{BB962C8B-B14F-4D97-AF65-F5344CB8AC3E}">
        <p14:creationId xmlns:p14="http://schemas.microsoft.com/office/powerpoint/2010/main" val="4188134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TotalTime>
  <Words>766</Words>
  <Application>Microsoft Office PowerPoint</Application>
  <PresentationFormat>Widescreen</PresentationFormat>
  <Paragraphs>93</Paragraphs>
  <Slides>9</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Arial </vt:lpstr>
      <vt:lpstr>Arial Bold</vt:lpstr>
      <vt:lpstr>Arial Narrow</vt:lpstr>
      <vt:lpstr>Calibri</vt:lpstr>
      <vt:lpstr>Wingdings</vt:lpstr>
      <vt:lpstr>Office Theme</vt:lpstr>
      <vt:lpstr>PowerPoint Presentation</vt:lpstr>
      <vt:lpstr> Survey to Deans of Dental Schools</vt:lpstr>
      <vt:lpstr> Survey to Deans of Dental Schools</vt:lpstr>
      <vt:lpstr> Survey to Deans of Dental Schools</vt:lpstr>
      <vt:lpstr>CED - ADEE Relationship </vt:lpstr>
      <vt:lpstr>Endorsement of FEDCAR Annex</vt:lpstr>
      <vt:lpstr>One Health Collaboration</vt:lpstr>
      <vt:lpstr>Next steps for the WG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 Pfefferle</dc:creator>
  <cp:lastModifiedBy>Aneta Tyszkiewicz</cp:lastModifiedBy>
  <cp:revision>147</cp:revision>
  <dcterms:created xsi:type="dcterms:W3CDTF">2017-05-02T11:40:50Z</dcterms:created>
  <dcterms:modified xsi:type="dcterms:W3CDTF">2018-11-05T11:20:23Z</dcterms:modified>
</cp:coreProperties>
</file>