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1" r:id="rId2"/>
    <p:sldId id="307" r:id="rId3"/>
    <p:sldId id="310" r:id="rId4"/>
    <p:sldId id="306" r:id="rId5"/>
    <p:sldId id="308" r:id="rId6"/>
    <p:sldId id="302" r:id="rId7"/>
    <p:sldId id="309" r:id="rId8"/>
    <p:sldId id="264"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26" userDrawn="1">
          <p15:clr>
            <a:srgbClr val="A4A3A4"/>
          </p15:clr>
        </p15:guide>
        <p15:guide id="2" pos="6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9A1C"/>
    <a:srgbClr val="0075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A151FB-9325-4CE0-8153-C2EE2EC0803E}" v="7" dt="2018-11-08T20:38:25.2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73" autoAdjust="0"/>
    <p:restoredTop sz="53152" autoAdjust="0"/>
  </p:normalViewPr>
  <p:slideViewPr>
    <p:cSldViewPr snapToGrid="0">
      <p:cViewPr varScale="1">
        <p:scale>
          <a:sx n="57" d="100"/>
          <a:sy n="57" d="100"/>
        </p:scale>
        <p:origin x="3006" y="66"/>
      </p:cViewPr>
      <p:guideLst>
        <p:guide orient="horz" pos="1026"/>
        <p:guide pos="68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C26D0F-6AE4-420B-84DF-756C42D6B957}" type="datetimeFigureOut">
              <a:rPr lang="fr-BE" smtClean="0"/>
              <a:t>9/11/2018</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60B621-C5F4-4A4E-B0D7-C41A4858C12F}" type="slidenum">
              <a:rPr lang="fr-BE" smtClean="0"/>
              <a:t>‹#›</a:t>
            </a:fld>
            <a:endParaRPr lang="fr-BE"/>
          </a:p>
        </p:txBody>
      </p:sp>
    </p:spTree>
    <p:extLst>
      <p:ext uri="{BB962C8B-B14F-4D97-AF65-F5344CB8AC3E}">
        <p14:creationId xmlns:p14="http://schemas.microsoft.com/office/powerpoint/2010/main" val="2464979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3B60B621-C5F4-4A4E-B0D7-C41A4858C12F}" type="slidenum">
              <a:rPr lang="fr-BE" smtClean="0"/>
              <a:t>1</a:t>
            </a:fld>
            <a:endParaRPr lang="fr-BE"/>
          </a:p>
        </p:txBody>
      </p:sp>
    </p:spTree>
    <p:extLst>
      <p:ext uri="{BB962C8B-B14F-4D97-AF65-F5344CB8AC3E}">
        <p14:creationId xmlns:p14="http://schemas.microsoft.com/office/powerpoint/2010/main" val="3068607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With the Statement the CED wishes to clarify the role and competences of dentists using chairside CAD/CAM systems. </a:t>
            </a:r>
          </a:p>
          <a:p>
            <a:endParaRPr lang="en-US" dirty="0"/>
          </a:p>
          <a:p>
            <a:r>
              <a:rPr lang="en-US" b="1" dirty="0"/>
              <a:t>Update on implementation of MDR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European Commission faces criticism from the industry and MEPs regarding the progress to date in the implementation of the MDR.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So, far 34 of the EU’s approximately 60 notified bodies have applied for recertification under the new rules and only two out of 18 mandatory implementing acts have been published. </a:t>
            </a:r>
            <a:endParaRPr lang="en-BE"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B60B621-C5F4-4A4E-B0D7-C41A4858C12F}" type="slidenum">
              <a:rPr lang="fr-BE" smtClean="0"/>
              <a:t>2</a:t>
            </a:fld>
            <a:endParaRPr lang="fr-BE"/>
          </a:p>
        </p:txBody>
      </p:sp>
    </p:spTree>
    <p:extLst>
      <p:ext uri="{BB962C8B-B14F-4D97-AF65-F5344CB8AC3E}">
        <p14:creationId xmlns:p14="http://schemas.microsoft.com/office/powerpoint/2010/main" val="7888619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At the last WG meeting, </a:t>
            </a:r>
            <a:r>
              <a:rPr lang="en-GB" sz="1200" kern="1200" dirty="0" err="1">
                <a:solidFill>
                  <a:schemeClr val="tx1"/>
                </a:solidFill>
                <a:effectLst/>
                <a:latin typeface="+mn-lt"/>
                <a:ea typeface="+mn-ea"/>
                <a:cs typeface="+mn-cs"/>
              </a:rPr>
              <a:t>Orsolya</a:t>
            </a:r>
            <a:r>
              <a:rPr lang="en-GB" sz="1200" kern="1200" dirty="0">
                <a:solidFill>
                  <a:schemeClr val="tx1"/>
                </a:solidFill>
                <a:effectLst/>
                <a:latin typeface="+mn-lt"/>
                <a:ea typeface="+mn-ea"/>
                <a:cs typeface="+mn-cs"/>
              </a:rPr>
              <a:t> Nagy from the European Commission provided an overview on the proposed HTA legislation.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European Commission would like to encourage further cooperation on HTA among Member States and announced at end of 2017 that it will push for an initiative on this; the initiative was adopted on 31 January 2018.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main goals of this initiative were highlighted as allowing for new health technologies to reach patients faster, while at the same time boosting Europe’s competitiveness in the health sector.</a:t>
            </a:r>
            <a:endParaRPr lang="en-BE" sz="1200" kern="1200" dirty="0">
              <a:solidFill>
                <a:schemeClr val="tx1"/>
              </a:solidFill>
              <a:effectLst/>
              <a:latin typeface="+mn-lt"/>
              <a:ea typeface="+mn-ea"/>
              <a:cs typeface="+mn-cs"/>
            </a:endParaRPr>
          </a:p>
          <a:p>
            <a:endParaRPr lang="en-US" dirty="0"/>
          </a:p>
          <a:p>
            <a:r>
              <a:rPr lang="en-US" dirty="0"/>
              <a:t>The proposal from the European Commission has been voted at the European Parliament and is now going to the Council. It is unlikely that </a:t>
            </a:r>
            <a:r>
              <a:rPr lang="en-US" dirty="0" err="1"/>
              <a:t>finalisation</a:t>
            </a:r>
            <a:r>
              <a:rPr lang="en-US" dirty="0"/>
              <a:t> takes place before the European Parliament elections in May 2019. </a:t>
            </a:r>
          </a:p>
          <a:p>
            <a:endParaRPr lang="en-US" dirty="0"/>
          </a:p>
          <a:p>
            <a:r>
              <a:rPr lang="en-US" dirty="0"/>
              <a:t>HTA is restricted in scope – </a:t>
            </a:r>
            <a:r>
              <a:rPr lang="en-US" b="1" dirty="0"/>
              <a:t>will only be applied to medical devices in class IIb and III - and may not touch on health technologies that are of relevance to the dental profession</a:t>
            </a:r>
            <a:r>
              <a:rPr lang="en-US" dirty="0"/>
              <a:t>. </a:t>
            </a:r>
          </a:p>
          <a:p>
            <a:r>
              <a:rPr lang="en-US" dirty="0"/>
              <a:t>The WG discussed that the only relevant innovative technology coming to market in the next years could be implants with bioactive coatings. </a:t>
            </a:r>
            <a:endParaRPr lang="en-BE" dirty="0"/>
          </a:p>
        </p:txBody>
      </p:sp>
      <p:sp>
        <p:nvSpPr>
          <p:cNvPr id="4" name="Slide Number Placeholder 3"/>
          <p:cNvSpPr>
            <a:spLocks noGrp="1"/>
          </p:cNvSpPr>
          <p:nvPr>
            <p:ph type="sldNum" sz="quarter" idx="10"/>
          </p:nvPr>
        </p:nvSpPr>
        <p:spPr/>
        <p:txBody>
          <a:bodyPr/>
          <a:lstStyle/>
          <a:p>
            <a:fld id="{3B60B621-C5F4-4A4E-B0D7-C41A4858C12F}" type="slidenum">
              <a:rPr lang="fr-BE" smtClean="0"/>
              <a:t>3</a:t>
            </a:fld>
            <a:endParaRPr lang="fr-BE"/>
          </a:p>
        </p:txBody>
      </p:sp>
    </p:spTree>
    <p:extLst>
      <p:ext uri="{BB962C8B-B14F-4D97-AF65-F5344CB8AC3E}">
        <p14:creationId xmlns:p14="http://schemas.microsoft.com/office/powerpoint/2010/main" val="2471609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sz="1200" b="0" i="0" u="none" strike="noStrike" kern="1200" baseline="0" dirty="0" err="1">
                <a:solidFill>
                  <a:schemeClr val="tx1"/>
                </a:solidFill>
                <a:latin typeface="+mn-lt"/>
                <a:ea typeface="+mn-ea"/>
                <a:cs typeface="+mn-cs"/>
              </a:rPr>
              <a:t>Myself</a:t>
            </a:r>
            <a:r>
              <a:rPr lang="en-US" sz="1200" b="0" i="0" u="none" strike="noStrike" kern="1200" baseline="0" dirty="0">
                <a:solidFill>
                  <a:schemeClr val="tx1"/>
                </a:solidFill>
                <a:latin typeface="+mn-lt"/>
                <a:ea typeface="+mn-ea"/>
                <a:cs typeface="+mn-cs"/>
              </a:rPr>
              <a:t>, Susie Sanderson and Lea Pfefferle we met with the Commission on 27 September to discuss the feasibility study that will investigate the possible dental amalgam phase-out by 2030. </a:t>
            </a:r>
          </a:p>
          <a:p>
            <a:r>
              <a:rPr lang="en-US" sz="1200" b="0" i="0" u="none" strike="noStrike" kern="1200" baseline="0" dirty="0">
                <a:solidFill>
                  <a:schemeClr val="tx1"/>
                </a:solidFill>
                <a:latin typeface="+mn-lt"/>
                <a:ea typeface="+mn-ea"/>
                <a:cs typeface="+mn-cs"/>
              </a:rPr>
              <a:t>Many thanks again to Susie who has a tremendous knowledge on this issue.</a:t>
            </a:r>
          </a:p>
          <a:p>
            <a:endParaRPr lang="fr-BE" sz="1200" b="0" i="0" u="none" strike="noStrike" kern="1200" baseline="0" dirty="0">
              <a:solidFill>
                <a:schemeClr val="tx1"/>
              </a:solidFill>
              <a:latin typeface="+mn-lt"/>
              <a:ea typeface="+mn-ea"/>
              <a:cs typeface="+mn-cs"/>
            </a:endParaRPr>
          </a:p>
          <a:p>
            <a:r>
              <a:rPr lang="fr-BE" sz="1200" b="0" i="0" u="none" strike="noStrike" kern="1200" baseline="0" dirty="0">
                <a:solidFill>
                  <a:schemeClr val="tx1"/>
                </a:solidFill>
                <a:latin typeface="+mn-lt"/>
                <a:ea typeface="+mn-ea"/>
                <a:cs typeface="+mn-cs"/>
              </a:rPr>
              <a:t>In terms of the timeline, they shared the following with us: </a:t>
            </a:r>
          </a:p>
          <a:p>
            <a:r>
              <a:rPr lang="fr-BE" sz="1200" b="0" i="0" u="none" strike="noStrike" kern="1200" baseline="0" dirty="0">
                <a:solidFill>
                  <a:schemeClr val="tx1"/>
                </a:solidFill>
                <a:latin typeface="+mn-lt"/>
                <a:ea typeface="+mn-ea"/>
                <a:cs typeface="+mn-cs"/>
              </a:rPr>
              <a:t>The work started in September 2018. </a:t>
            </a:r>
          </a:p>
          <a:p>
            <a:r>
              <a:rPr lang="fr-BE" sz="1200" b="0" i="0" u="none" strike="noStrike" kern="1200" baseline="0" dirty="0">
                <a:solidFill>
                  <a:schemeClr val="tx1"/>
                </a:solidFill>
                <a:latin typeface="+mn-lt"/>
                <a:ea typeface="+mn-ea"/>
                <a:cs typeface="+mn-cs"/>
              </a:rPr>
              <a:t>The </a:t>
            </a:r>
            <a:r>
              <a:rPr lang="en-US" sz="1200" b="0" i="0" u="none" strike="noStrike" kern="1200" baseline="0" dirty="0">
                <a:solidFill>
                  <a:schemeClr val="tx1"/>
                </a:solidFill>
                <a:latin typeface="+mn-lt"/>
                <a:ea typeface="+mn-ea"/>
                <a:cs typeface="+mn-cs"/>
              </a:rPr>
              <a:t>Stakeholder workshop and presentation of final first draft will take place in autumn of 2019 and the final report is expected for </a:t>
            </a:r>
            <a:r>
              <a:rPr lang="fr-BE" sz="1200" b="0" i="0" u="none" strike="noStrike" kern="1200" baseline="0" dirty="0">
                <a:solidFill>
                  <a:schemeClr val="tx1"/>
                </a:solidFill>
                <a:latin typeface="+mn-lt"/>
                <a:ea typeface="+mn-ea"/>
                <a:cs typeface="+mn-cs"/>
              </a:rPr>
              <a:t>January 2020. </a:t>
            </a:r>
          </a:p>
          <a:p>
            <a:r>
              <a:rPr lang="fr-BE" sz="1200" b="0" i="0" u="none" strike="noStrike" kern="1200" baseline="0" dirty="0">
                <a:solidFill>
                  <a:schemeClr val="tx1"/>
                </a:solidFill>
                <a:latin typeface="+mn-lt"/>
                <a:ea typeface="+mn-ea"/>
                <a:cs typeface="+mn-cs"/>
              </a:rPr>
              <a:t>We have raised that the stakeholder workshop is very late and voiced our concern that it may be too late to take stakeholders’ comments on board.  </a:t>
            </a:r>
          </a:p>
          <a:p>
            <a:endParaRPr lang="fr-BE"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At the meeting we explained that it is crucial that prevention is phased up for the phase down or even a phase out of dental amalgam to be successful. The Commission delegates were interested to hear about the aspect of prevention and said they would take this into account. The CED offered that we could provide contact information for experts on various issues related to dental amalgam (provided they agree to work on this) and put the contractors in touch with them.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CED further discussed that there needs to be more funding for research and development into new materials and into the environmental impact of alternative materials. </a:t>
            </a:r>
          </a:p>
          <a:p>
            <a:r>
              <a:rPr lang="en-US" sz="1200" b="0" i="0" u="none" strike="noStrike" kern="1200" baseline="0" dirty="0">
                <a:solidFill>
                  <a:schemeClr val="tx1"/>
                </a:solidFill>
                <a:latin typeface="+mn-lt"/>
                <a:ea typeface="+mn-ea"/>
                <a:cs typeface="+mn-cs"/>
              </a:rPr>
              <a:t>The Commission suggested they could speak to their colleagues to place hooks in the high-level wording of Horizon Europe that could later on make it possible to have specific projects on this.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have asked the members of the WG to provide some names of experts with us that can assist the Commission with this study. </a:t>
            </a:r>
          </a:p>
          <a:p>
            <a:r>
              <a:rPr lang="en-US" sz="1200" b="0" i="0" u="none" strike="noStrike" kern="1200" baseline="0" dirty="0">
                <a:solidFill>
                  <a:schemeClr val="tx1"/>
                </a:solidFill>
                <a:latin typeface="+mn-lt"/>
                <a:ea typeface="+mn-ea"/>
                <a:cs typeface="+mn-cs"/>
              </a:rPr>
              <a:t>Unfortunately we have also noted that one of the authors was also an author of the 2012 BIO IS study on dental amalgam that we have criticized. </a:t>
            </a:r>
          </a:p>
          <a:p>
            <a:r>
              <a:rPr lang="en-US" sz="1200" b="0" i="0" u="none" strike="noStrike" kern="1200" baseline="0" dirty="0">
                <a:solidFill>
                  <a:schemeClr val="tx1"/>
                </a:solidFill>
                <a:latin typeface="+mn-lt"/>
                <a:ea typeface="+mn-ea"/>
                <a:cs typeface="+mn-cs"/>
              </a:rPr>
              <a:t>We will therefore watch the developments closely and share more information with you when available. </a:t>
            </a:r>
          </a:p>
        </p:txBody>
      </p:sp>
      <p:sp>
        <p:nvSpPr>
          <p:cNvPr id="4" name="Slide Number Placeholder 3"/>
          <p:cNvSpPr>
            <a:spLocks noGrp="1"/>
          </p:cNvSpPr>
          <p:nvPr>
            <p:ph type="sldNum" sz="quarter" idx="10"/>
          </p:nvPr>
        </p:nvSpPr>
        <p:spPr/>
        <p:txBody>
          <a:bodyPr/>
          <a:lstStyle/>
          <a:p>
            <a:fld id="{3B60B621-C5F4-4A4E-B0D7-C41A4858C12F}" type="slidenum">
              <a:rPr lang="fr-BE" smtClean="0"/>
              <a:t>4</a:t>
            </a:fld>
            <a:endParaRPr lang="fr-BE"/>
          </a:p>
        </p:txBody>
      </p:sp>
    </p:spTree>
    <p:extLst>
      <p:ext uri="{BB962C8B-B14F-4D97-AF65-F5344CB8AC3E}">
        <p14:creationId xmlns:p14="http://schemas.microsoft.com/office/powerpoint/2010/main" val="4286586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In addition</a:t>
            </a:r>
            <a:r>
              <a:rPr lang="en-US" baseline="0" dirty="0"/>
              <a:t> to the feasibility study, we also discussed the National Action Plans. </a:t>
            </a:r>
          </a:p>
          <a:p>
            <a:pPr marL="0" indent="0">
              <a:buFontTx/>
              <a:buNone/>
            </a:pPr>
            <a:endParaRPr lang="en-US" baseline="0" dirty="0"/>
          </a:p>
          <a:p>
            <a:pPr marL="0" indent="0">
              <a:buFontTx/>
              <a:buNone/>
            </a:pPr>
            <a:r>
              <a:rPr lang="en-US" baseline="0" dirty="0"/>
              <a:t>As a reminder, the action plans are required to be published by July 2019 as per the Mercury Regulation and should set out how the Member States plan on reducing dental amalgam. </a:t>
            </a:r>
          </a:p>
          <a:p>
            <a:pPr marL="0" indent="0">
              <a:buFontTx/>
              <a:buNone/>
            </a:pPr>
            <a:r>
              <a:rPr lang="en-US" baseline="0" dirty="0"/>
              <a:t>The feasibility study will have to take them into account, even if the timelines are very tight.  </a:t>
            </a:r>
          </a:p>
          <a:p>
            <a:pPr marL="0" indent="0">
              <a:buFontTx/>
              <a:buNone/>
            </a:pPr>
            <a:endParaRPr lang="en-US" baseline="0" dirty="0"/>
          </a:p>
          <a:p>
            <a:pPr marL="0" indent="0">
              <a:buFontTx/>
              <a:buNone/>
            </a:pPr>
            <a:r>
              <a:rPr lang="en-US" dirty="0"/>
              <a:t>If you remember,</a:t>
            </a:r>
            <a:r>
              <a:rPr lang="en-US" baseline="0" dirty="0"/>
              <a:t> we shared a guidance with you in February, which was resent to you in October. </a:t>
            </a:r>
          </a:p>
          <a:p>
            <a:pPr marL="0" indent="0">
              <a:buFontTx/>
              <a:buNone/>
            </a:pPr>
            <a:r>
              <a:rPr lang="en-US" baseline="0"/>
              <a:t>The </a:t>
            </a:r>
            <a:r>
              <a:rPr lang="en-US" baseline="0" dirty="0"/>
              <a:t>Commission will meet with the Member States in December to discuss the progress and we shared a document with the Commission to encourage them to focus on prevention and R&amp;D in the action plans as a countermeasure to the phase-down of amalgam. </a:t>
            </a:r>
          </a:p>
          <a:p>
            <a:pPr marL="0" indent="0">
              <a:buFontTx/>
              <a:buNone/>
            </a:pPr>
            <a:endParaRPr lang="en-US" baseline="0" dirty="0"/>
          </a:p>
          <a:p>
            <a:pPr marL="0" indent="0">
              <a:buFontTx/>
              <a:buNone/>
            </a:pPr>
            <a:r>
              <a:rPr lang="en-US" baseline="0" dirty="0"/>
              <a:t>We understand that the anti-amalgam lobby is very keen on influencing the action plans and sees it as its chance for a rapid and complete phase-out. </a:t>
            </a:r>
          </a:p>
          <a:p>
            <a:pPr marL="0" indent="0">
              <a:buFontTx/>
              <a:buNone/>
            </a:pPr>
            <a:r>
              <a:rPr lang="en-US" baseline="0" dirty="0"/>
              <a:t>We encourage you again to reach out to your regulators and try to be involved in the set up of such a plan. </a:t>
            </a:r>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5</a:t>
            </a:fld>
            <a:endParaRPr lang="fr-BE"/>
          </a:p>
        </p:txBody>
      </p:sp>
    </p:spTree>
    <p:extLst>
      <p:ext uri="{BB962C8B-B14F-4D97-AF65-F5344CB8AC3E}">
        <p14:creationId xmlns:p14="http://schemas.microsoft.com/office/powerpoint/2010/main" val="2027446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year the CED prepared a dossier on the safety of tooth whitening in persons under</a:t>
            </a:r>
            <a:r>
              <a:rPr lang="en-US" baseline="0" dirty="0"/>
              <a:t> 18 years of age. </a:t>
            </a:r>
          </a:p>
          <a:p>
            <a:r>
              <a:rPr lang="en-US" baseline="0" dirty="0"/>
              <a:t>You may remember that the Commission decided that it would not share this with the scientific committee in order to ask for a review of the ban. </a:t>
            </a:r>
          </a:p>
          <a:p>
            <a:endParaRPr lang="en-US" baseline="0" dirty="0"/>
          </a:p>
          <a:p>
            <a:r>
              <a:rPr lang="en-US" baseline="0" dirty="0"/>
              <a:t>In order to advance on the issue, the WG has now prepared an advocacy document and asks the CED members to discuss this issue at national level in order to put it on the agenda of the standing committee on cosmetic products. </a:t>
            </a:r>
          </a:p>
          <a:p>
            <a:r>
              <a:rPr lang="en-US" baseline="0" dirty="0"/>
              <a:t>After this meeting, you will receive an email on behalf of the WG asking for a contact person in your </a:t>
            </a:r>
            <a:r>
              <a:rPr lang="en-US" baseline="0" dirty="0" err="1"/>
              <a:t>organisation</a:t>
            </a:r>
            <a:r>
              <a:rPr lang="en-US" baseline="0" dirty="0"/>
              <a:t> on tooth whitening so that the CED office can keep in touch and can understand what the developments are at national level. </a:t>
            </a:r>
          </a:p>
          <a:p>
            <a:endParaRPr lang="en-US" baseline="0" dirty="0"/>
          </a:p>
          <a:p>
            <a:r>
              <a:rPr lang="en-US" baseline="0" dirty="0"/>
              <a:t>The advocacy document gives you an overview of what has been done already, who you can reach out to and some speaking points that you can use. </a:t>
            </a:r>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6</a:t>
            </a:fld>
            <a:endParaRPr lang="fr-BE"/>
          </a:p>
        </p:txBody>
      </p:sp>
    </p:spTree>
    <p:extLst>
      <p:ext uri="{BB962C8B-B14F-4D97-AF65-F5344CB8AC3E}">
        <p14:creationId xmlns:p14="http://schemas.microsoft.com/office/powerpoint/2010/main" val="553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The CED sent a letter to the TC 106 Dentistry in advance of their September meeting to reiterate the need to include the declaration of dental materials in the updated ISO 4049.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The ISO delegates in the relevant TC have approved the wording and it is now up to the national </a:t>
            </a:r>
            <a:r>
              <a:rPr lang="en-US" sz="1200" b="0" i="0" u="none" strike="noStrike" kern="1200" baseline="0" dirty="0" err="1">
                <a:solidFill>
                  <a:schemeClr val="tx1"/>
                </a:solidFill>
                <a:latin typeface="+mn-lt"/>
                <a:ea typeface="+mn-ea"/>
                <a:cs typeface="+mn-cs"/>
              </a:rPr>
              <a:t>standardisation</a:t>
            </a:r>
            <a:r>
              <a:rPr lang="en-US" sz="1200" b="0" i="0" u="none" strike="noStrike" kern="1200" baseline="0" dirty="0">
                <a:solidFill>
                  <a:schemeClr val="tx1"/>
                </a:solidFill>
                <a:latin typeface="+mn-lt"/>
                <a:ea typeface="+mn-ea"/>
                <a:cs typeface="+mn-cs"/>
              </a:rPr>
              <a:t> bodies to approve the updated ISO 4049.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The CED encourages member </a:t>
            </a:r>
            <a:r>
              <a:rPr lang="en-US" sz="1200" b="0" i="0" u="none" strike="noStrike" kern="1200" baseline="0" dirty="0" err="1">
                <a:solidFill>
                  <a:schemeClr val="tx1"/>
                </a:solidFill>
                <a:latin typeface="+mn-lt"/>
                <a:ea typeface="+mn-ea"/>
                <a:cs typeface="+mn-cs"/>
              </a:rPr>
              <a:t>organisations</a:t>
            </a:r>
            <a:r>
              <a:rPr lang="en-US" sz="1200" b="0" i="0" u="none" strike="noStrike" kern="1200" baseline="0" dirty="0">
                <a:solidFill>
                  <a:schemeClr val="tx1"/>
                </a:solidFill>
                <a:latin typeface="+mn-lt"/>
                <a:ea typeface="+mn-ea"/>
                <a:cs typeface="+mn-cs"/>
              </a:rPr>
              <a:t> to be aware of the position the respective national </a:t>
            </a:r>
            <a:r>
              <a:rPr lang="en-US" sz="1200" b="0" i="0" u="none" strike="noStrike" kern="1200" baseline="0" dirty="0" err="1">
                <a:solidFill>
                  <a:schemeClr val="tx1"/>
                </a:solidFill>
                <a:latin typeface="+mn-lt"/>
                <a:ea typeface="+mn-ea"/>
                <a:cs typeface="+mn-cs"/>
              </a:rPr>
              <a:t>standardisation</a:t>
            </a:r>
            <a:r>
              <a:rPr lang="en-US" sz="1200" b="0" i="0" u="none" strike="noStrike" kern="1200" baseline="0" dirty="0">
                <a:solidFill>
                  <a:schemeClr val="tx1"/>
                </a:solidFill>
                <a:latin typeface="+mn-lt"/>
                <a:ea typeface="+mn-ea"/>
                <a:cs typeface="+mn-cs"/>
              </a:rPr>
              <a:t> bodies are taking and to get in contact in case they are contradictory to the CED efforts. </a:t>
            </a:r>
          </a:p>
          <a:p>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7</a:t>
            </a:fld>
            <a:endParaRPr lang="fr-BE"/>
          </a:p>
        </p:txBody>
      </p:sp>
    </p:spTree>
    <p:extLst>
      <p:ext uri="{BB962C8B-B14F-4D97-AF65-F5344CB8AC3E}">
        <p14:creationId xmlns:p14="http://schemas.microsoft.com/office/powerpoint/2010/main" val="3638456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8</a:t>
            </a:fld>
            <a:endParaRPr lang="fr-BE"/>
          </a:p>
        </p:txBody>
      </p:sp>
    </p:spTree>
    <p:extLst>
      <p:ext uri="{BB962C8B-B14F-4D97-AF65-F5344CB8AC3E}">
        <p14:creationId xmlns:p14="http://schemas.microsoft.com/office/powerpoint/2010/main" val="4068015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00">
                <a:latin typeface="Arial Bold"/>
              </a:defRPr>
            </a:lvl1pPr>
          </a:lstStyle>
          <a:p>
            <a:r>
              <a:rPr lang="en-US" dirty="0"/>
              <a:t>Click to edit Master title style</a:t>
            </a:r>
            <a:endParaRPr lang="fr-BE"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9/11/2018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sp>
        <p:nvSpPr>
          <p:cNvPr id="7" name="Rectangle 6"/>
          <p:cNvSpPr/>
          <p:nvPr userDrawn="1"/>
        </p:nvSpPr>
        <p:spPr>
          <a:xfrm>
            <a:off x="168731" y="6538912"/>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95729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9/11/2018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930078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9/11/2018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7481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0515600" cy="590839"/>
          </a:xfrm>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9/11/2018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1" y="5627716"/>
            <a:ext cx="884704" cy="1108770"/>
          </a:xfrm>
          <a:prstGeom prst="rect">
            <a:avLst/>
          </a:prstGeom>
        </p:spPr>
      </p:pic>
      <p:cxnSp>
        <p:nvCxnSpPr>
          <p:cNvPr id="10" name="Straight Connector 9"/>
          <p:cNvCxnSpPr/>
          <p:nvPr userDrawn="1"/>
        </p:nvCxnSpPr>
        <p:spPr>
          <a:xfrm flipV="1">
            <a:off x="838200" y="1112993"/>
            <a:ext cx="10538818" cy="7647"/>
          </a:xfrm>
          <a:prstGeom prst="line">
            <a:avLst/>
          </a:prstGeom>
          <a:ln w="38100">
            <a:solidFill>
              <a:srgbClr val="0075B9"/>
            </a:solidFill>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9474938" y="6475254"/>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707731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B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11F4F-4A8E-414D-AD93-493223AEA4F0}" type="datetimeFigureOut">
              <a:rPr lang="fr-BE" smtClean="0"/>
              <a:t>9/11/2018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18127" y="5760720"/>
            <a:ext cx="775466" cy="971866"/>
          </a:xfrm>
          <a:prstGeom prst="rect">
            <a:avLst/>
          </a:prstGeom>
        </p:spPr>
      </p:pic>
    </p:spTree>
    <p:extLst>
      <p:ext uri="{BB962C8B-B14F-4D97-AF65-F5344CB8AC3E}">
        <p14:creationId xmlns:p14="http://schemas.microsoft.com/office/powerpoint/2010/main" val="2627487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3DD11F4F-4A8E-414D-AD93-493223AEA4F0}" type="datetimeFigureOut">
              <a:rPr lang="fr-BE" smtClean="0"/>
              <a:t>9/11/2018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82254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Bold"/>
              </a:defRPr>
            </a:lvl1pPr>
          </a:lstStyle>
          <a:p>
            <a:r>
              <a:rPr lang="en-US" dirty="0"/>
              <a:t>Click to edit Master title style</a:t>
            </a:r>
            <a:endParaRPr lang="fr-BE"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3DD11F4F-4A8E-414D-AD93-493223AEA4F0}" type="datetimeFigureOut">
              <a:rPr lang="fr-BE" smtClean="0"/>
              <a:t>9/11/2018</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5E18B77B-BE49-459A-AF8D-9802ED7A4A3D}" type="slidenum">
              <a:rPr lang="fr-BE" smtClean="0"/>
              <a:t>‹#›</a:t>
            </a:fld>
            <a:endParaRPr lang="fr-BE"/>
          </a:p>
        </p:txBody>
      </p:sp>
      <p:pic>
        <p:nvPicPr>
          <p:cNvPr id="10" name="Picture 9"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636117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fr-BE" dirty="0"/>
          </a:p>
        </p:txBody>
      </p:sp>
      <p:sp>
        <p:nvSpPr>
          <p:cNvPr id="3" name="Date Placeholder 2"/>
          <p:cNvSpPr>
            <a:spLocks noGrp="1"/>
          </p:cNvSpPr>
          <p:nvPr>
            <p:ph type="dt" sz="half" idx="10"/>
          </p:nvPr>
        </p:nvSpPr>
        <p:spPr/>
        <p:txBody>
          <a:bodyPr/>
          <a:lstStyle/>
          <a:p>
            <a:fld id="{3DD11F4F-4A8E-414D-AD93-493223AEA4F0}" type="datetimeFigureOut">
              <a:rPr lang="fr-BE" smtClean="0"/>
              <a:t>9/11/2018</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5E18B77B-BE49-459A-AF8D-9802ED7A4A3D}" type="slidenum">
              <a:rPr lang="fr-BE" smtClean="0"/>
              <a:t>‹#›</a:t>
            </a:fld>
            <a:endParaRPr lang="fr-BE"/>
          </a:p>
        </p:txBody>
      </p:sp>
      <p:pic>
        <p:nvPicPr>
          <p:cNvPr id="6" name="Picture 5"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708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11F4F-4A8E-414D-AD93-493223AEA4F0}" type="datetimeFigureOut">
              <a:rPr lang="fr-BE" smtClean="0"/>
              <a:t>9/11/2018</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5E18B77B-BE49-459A-AF8D-9802ED7A4A3D}" type="slidenum">
              <a:rPr lang="fr-BE" smtClean="0"/>
              <a:t>‹#›</a:t>
            </a:fld>
            <a:endParaRPr lang="fr-BE"/>
          </a:p>
        </p:txBody>
      </p:sp>
      <p:pic>
        <p:nvPicPr>
          <p:cNvPr id="5" name="Picture 4"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
        <p:nvSpPr>
          <p:cNvPr id="6" name="Rectangle 5"/>
          <p:cNvSpPr/>
          <p:nvPr userDrawn="1"/>
        </p:nvSpPr>
        <p:spPr>
          <a:xfrm>
            <a:off x="9471308" y="6490265"/>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2244440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9/11/2018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36407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9/11/2018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55670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590839"/>
          </a:xfrm>
          <a:prstGeom prst="rect">
            <a:avLst/>
          </a:prstGeom>
        </p:spPr>
        <p:txBody>
          <a:bodyPr vert="horz" lIns="91440" tIns="45720" rIns="91440" bIns="45720" rtlCol="0" anchor="ctr">
            <a:normAutofit/>
          </a:bodyPr>
          <a:lstStyle/>
          <a:p>
            <a:r>
              <a:rPr lang="en-US" dirty="0"/>
              <a:t>Click to edit Master title style</a:t>
            </a:r>
            <a:endParaRPr lang="fr-BE"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BE"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11F4F-4A8E-414D-AD93-493223AEA4F0}" type="datetimeFigureOut">
              <a:rPr lang="fr-BE" smtClean="0"/>
              <a:t>9/11/2018</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8B77B-BE49-459A-AF8D-9802ED7A4A3D}" type="slidenum">
              <a:rPr lang="fr-BE" smtClean="0"/>
              <a:t>‹#›</a:t>
            </a:fld>
            <a:endParaRPr lang="fr-BE"/>
          </a:p>
        </p:txBody>
      </p:sp>
    </p:spTree>
    <p:extLst>
      <p:ext uri="{BB962C8B-B14F-4D97-AF65-F5344CB8AC3E}">
        <p14:creationId xmlns:p14="http://schemas.microsoft.com/office/powerpoint/2010/main" val="1347249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Bold"/>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u dental_ppt2_DARK_V03.png"/>
          <p:cNvPicPr>
            <a:picLocks noChangeAspect="1"/>
          </p:cNvPicPr>
          <p:nvPr/>
        </p:nvPicPr>
        <p:blipFill>
          <a:blip r:embed="rId3"/>
          <a:srcRect l="12204" t="5249" r="75864" b="74801"/>
          <a:stretch>
            <a:fillRect/>
          </a:stretch>
        </p:blipFill>
        <p:spPr>
          <a:xfrm>
            <a:off x="6882865" y="266559"/>
            <a:ext cx="5043847" cy="6321280"/>
          </a:xfrm>
          <a:prstGeom prst="rect">
            <a:avLst/>
          </a:prstGeom>
        </p:spPr>
      </p:pic>
      <p:sp>
        <p:nvSpPr>
          <p:cNvPr id="8" name="TextBox 7"/>
          <p:cNvSpPr txBox="1"/>
          <p:nvPr/>
        </p:nvSpPr>
        <p:spPr>
          <a:xfrm>
            <a:off x="636242" y="2767128"/>
            <a:ext cx="5227654" cy="1077218"/>
          </a:xfrm>
          <a:prstGeom prst="rect">
            <a:avLst/>
          </a:prstGeom>
          <a:noFill/>
        </p:spPr>
        <p:txBody>
          <a:bodyPr wrap="square" rtlCol="0">
            <a:spAutoFit/>
          </a:bodyPr>
          <a:lstStyle/>
          <a:p>
            <a:r>
              <a:rPr lang="en-US" sz="3200" b="1" dirty="0">
                <a:solidFill>
                  <a:srgbClr val="DA9A1C"/>
                </a:solidFill>
                <a:latin typeface="Arial Bold"/>
              </a:rPr>
              <a:t>WG Dental Materials and Medical Devices</a:t>
            </a:r>
          </a:p>
        </p:txBody>
      </p:sp>
      <p:sp>
        <p:nvSpPr>
          <p:cNvPr id="9" name="TextBox 8"/>
          <p:cNvSpPr txBox="1"/>
          <p:nvPr/>
        </p:nvSpPr>
        <p:spPr>
          <a:xfrm>
            <a:off x="636242" y="5618227"/>
            <a:ext cx="5227654" cy="369332"/>
          </a:xfrm>
          <a:prstGeom prst="rect">
            <a:avLst/>
          </a:prstGeom>
          <a:noFill/>
        </p:spPr>
        <p:txBody>
          <a:bodyPr wrap="square" rtlCol="0">
            <a:spAutoFit/>
          </a:bodyPr>
          <a:lstStyle/>
          <a:p>
            <a:r>
              <a:rPr lang="en-US" b="1" dirty="0">
                <a:solidFill>
                  <a:srgbClr val="DA9A1C"/>
                </a:solidFill>
                <a:latin typeface="Arial Bold"/>
              </a:rPr>
              <a:t>Brussels, November 2018 GM</a:t>
            </a:r>
          </a:p>
        </p:txBody>
      </p:sp>
      <p:sp>
        <p:nvSpPr>
          <p:cNvPr id="6" name="TextBox 5"/>
          <p:cNvSpPr txBox="1"/>
          <p:nvPr/>
        </p:nvSpPr>
        <p:spPr>
          <a:xfrm>
            <a:off x="636241" y="4158810"/>
            <a:ext cx="5915283" cy="830997"/>
          </a:xfrm>
          <a:prstGeom prst="rect">
            <a:avLst/>
          </a:prstGeom>
          <a:noFill/>
        </p:spPr>
        <p:txBody>
          <a:bodyPr wrap="square" rtlCol="0">
            <a:spAutoFit/>
          </a:bodyPr>
          <a:lstStyle/>
          <a:p>
            <a:r>
              <a:rPr lang="en-US" sz="2400" b="1" dirty="0">
                <a:solidFill>
                  <a:srgbClr val="DA9A1C"/>
                </a:solidFill>
                <a:latin typeface="Arial Bold"/>
              </a:rPr>
              <a:t>Jane Renehan, WG Chair</a:t>
            </a:r>
          </a:p>
          <a:p>
            <a:r>
              <a:rPr lang="en-US" sz="2400" b="1" dirty="0">
                <a:solidFill>
                  <a:srgbClr val="DA9A1C"/>
                </a:solidFill>
                <a:latin typeface="Arial Bold"/>
              </a:rPr>
              <a:t>CED General Meeting</a:t>
            </a:r>
          </a:p>
        </p:txBody>
      </p:sp>
    </p:spTree>
    <p:extLst>
      <p:ext uri="{BB962C8B-B14F-4D97-AF65-F5344CB8AC3E}">
        <p14:creationId xmlns:p14="http://schemas.microsoft.com/office/powerpoint/2010/main" val="1819928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565" y="592285"/>
            <a:ext cx="10515600" cy="590839"/>
          </a:xfrm>
        </p:spPr>
        <p:txBody>
          <a:bodyPr>
            <a:normAutofit fontScale="90000"/>
          </a:bodyPr>
          <a:lstStyle/>
          <a:p>
            <a:r>
              <a:rPr lang="en-US" b="1" dirty="0">
                <a:solidFill>
                  <a:schemeClr val="tx2"/>
                </a:solidFill>
                <a:effectLst>
                  <a:outerShdw blurRad="38100" dist="38100" dir="2700000" algn="tl">
                    <a:srgbClr val="000000">
                      <a:alpha val="43137"/>
                    </a:srgbClr>
                  </a:outerShdw>
                </a:effectLst>
              </a:rPr>
              <a:t>MEDICAL DEVICES</a:t>
            </a:r>
            <a:endParaRPr lang="fr-BE" b="1" dirty="0">
              <a:solidFill>
                <a:schemeClr val="tx2"/>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06176" y="1430773"/>
            <a:ext cx="11404314" cy="4417886"/>
          </a:xfrm>
        </p:spPr>
        <p:txBody>
          <a:bodyPr>
            <a:normAutofit/>
          </a:bodyPr>
          <a:lstStyle/>
          <a:p>
            <a:pPr marL="0" indent="0">
              <a:buNone/>
            </a:pPr>
            <a:endParaRPr lang="en-US" sz="2400" dirty="0">
              <a:solidFill>
                <a:schemeClr val="tx2"/>
              </a:solidFill>
            </a:endParaRPr>
          </a:p>
          <a:p>
            <a:pPr marL="0" indent="0">
              <a:buNone/>
            </a:pPr>
            <a:endParaRPr lang="en-US" sz="2400" dirty="0">
              <a:solidFill>
                <a:schemeClr val="tx2"/>
              </a:solidFill>
            </a:endParaRPr>
          </a:p>
          <a:p>
            <a:pPr marL="0" indent="0">
              <a:buNone/>
            </a:pPr>
            <a:endParaRPr lang="en-US" sz="2400" dirty="0">
              <a:solidFill>
                <a:schemeClr val="tx2"/>
              </a:solidFill>
            </a:endParaRPr>
          </a:p>
          <a:p>
            <a:pPr marL="0" indent="0">
              <a:buNone/>
            </a:pPr>
            <a:endParaRPr lang="en-US" sz="2400" dirty="0">
              <a:solidFill>
                <a:schemeClr val="tx2"/>
              </a:solidFill>
            </a:endParaRPr>
          </a:p>
          <a:p>
            <a:pPr marL="0" indent="0">
              <a:buNone/>
            </a:pPr>
            <a:endParaRPr lang="fr-BE" sz="2400" dirty="0">
              <a:solidFill>
                <a:schemeClr val="tx2"/>
              </a:solidFill>
            </a:endParaRPr>
          </a:p>
        </p:txBody>
      </p:sp>
      <p:sp>
        <p:nvSpPr>
          <p:cNvPr id="4" name="TextBox 3">
            <a:extLst>
              <a:ext uri="{FF2B5EF4-FFF2-40B4-BE49-F238E27FC236}">
                <a16:creationId xmlns:a16="http://schemas.microsoft.com/office/drawing/2014/main" id="{4F098C21-5A70-414D-B8F1-7E9232CC7174}"/>
              </a:ext>
            </a:extLst>
          </p:cNvPr>
          <p:cNvSpPr txBox="1"/>
          <p:nvPr/>
        </p:nvSpPr>
        <p:spPr>
          <a:xfrm>
            <a:off x="838200" y="1534770"/>
            <a:ext cx="10515600" cy="2569934"/>
          </a:xfrm>
          <a:prstGeom prst="rect">
            <a:avLst/>
          </a:prstGeom>
          <a:noFill/>
        </p:spPr>
        <p:txBody>
          <a:bodyPr wrap="square" rtlCol="0">
            <a:spAutoFit/>
          </a:bodyPr>
          <a:lstStyle/>
          <a:p>
            <a:pPr marL="361950" lvl="0" indent="-361950" algn="just">
              <a:lnSpc>
                <a:spcPts val="2880"/>
              </a:lnSpc>
              <a:spcBef>
                <a:spcPts val="1000"/>
              </a:spcBef>
              <a:buClr>
                <a:srgbClr val="DA9A1C"/>
              </a:buClr>
              <a:buFont typeface="Wingdings" panose="05000000000000000000" pitchFamily="2" charset="2"/>
              <a:buChar char="Ø"/>
            </a:pPr>
            <a:r>
              <a:rPr lang="en-US" sz="2800" dirty="0">
                <a:solidFill>
                  <a:schemeClr val="tx2"/>
                </a:solidFill>
                <a:effectLst>
                  <a:outerShdw blurRad="38100" dist="38100" dir="2700000" algn="tl">
                    <a:srgbClr val="000000">
                      <a:alpha val="43137"/>
                    </a:srgbClr>
                  </a:outerShdw>
                </a:effectLst>
                <a:latin typeface="Arial Bold" panose="020B0704020202020204" pitchFamily="34" charset="0"/>
                <a:cs typeface="Arial Bold" panose="020B0704020202020204" pitchFamily="34" charset="0"/>
              </a:rPr>
              <a:t>CED Statement on MDR CAD-CAM (CED-DOC-2018-074-E) was developed </a:t>
            </a:r>
          </a:p>
          <a:p>
            <a:pPr marL="361950" lvl="0" indent="-361950" algn="just">
              <a:lnSpc>
                <a:spcPts val="2880"/>
              </a:lnSpc>
              <a:spcBef>
                <a:spcPts val="1000"/>
              </a:spcBef>
              <a:buClr>
                <a:srgbClr val="DA9A1C"/>
              </a:buClr>
              <a:buFont typeface="Wingdings" panose="05000000000000000000" pitchFamily="2" charset="2"/>
              <a:buChar char="Ø"/>
            </a:pPr>
            <a:r>
              <a:rPr lang="en-US" sz="2800" dirty="0">
                <a:solidFill>
                  <a:schemeClr val="tx2"/>
                </a:solidFill>
                <a:effectLst>
                  <a:outerShdw blurRad="38100" dist="38100" dir="2700000" algn="tl">
                    <a:srgbClr val="000000">
                      <a:alpha val="43137"/>
                    </a:srgbClr>
                  </a:outerShdw>
                </a:effectLst>
                <a:latin typeface="Arial Bold" panose="020B0704020202020204" pitchFamily="34" charset="0"/>
                <a:cs typeface="Arial Bold" panose="020B0704020202020204" pitchFamily="34" charset="0"/>
              </a:rPr>
              <a:t>It is envisaged to vote for adoption of the Statement at the General Meeting of the CED in November 2018 </a:t>
            </a:r>
          </a:p>
          <a:p>
            <a:pPr marL="285750" indent="-285750" algn="just">
              <a:buFont typeface="Arial" panose="020B0604020202020204" pitchFamily="34" charset="0"/>
              <a:buChar char="•"/>
            </a:pPr>
            <a:endParaRPr lang="en-US" sz="2800" dirty="0">
              <a:solidFill>
                <a:schemeClr val="tx2"/>
              </a:solidFill>
              <a:effectLst>
                <a:outerShdw blurRad="38100" dist="38100" dir="2700000" algn="tl">
                  <a:srgbClr val="000000">
                    <a:alpha val="43137"/>
                  </a:srgbClr>
                </a:outerShdw>
              </a:effectLst>
              <a:latin typeface="Arial Bold" panose="020B0704020202020204" pitchFamily="34" charset="0"/>
              <a:cs typeface="Arial Bold" panose="020B0704020202020204" pitchFamily="34" charset="0"/>
            </a:endParaRPr>
          </a:p>
          <a:p>
            <a:pPr algn="just"/>
            <a:endParaRPr lang="en-US" sz="2800" dirty="0">
              <a:solidFill>
                <a:schemeClr val="tx2"/>
              </a:solidFill>
              <a:effectLst>
                <a:outerShdw blurRad="38100" dist="38100" dir="2700000" algn="tl">
                  <a:srgbClr val="000000">
                    <a:alpha val="43137"/>
                  </a:srgbClr>
                </a:outerShdw>
              </a:effectLst>
              <a:latin typeface="Arial Bold" panose="020B0704020202020204" pitchFamily="34" charset="0"/>
              <a:cs typeface="Arial Bold" panose="020B0704020202020204" pitchFamily="34" charset="0"/>
            </a:endParaRPr>
          </a:p>
        </p:txBody>
      </p:sp>
      <p:pic>
        <p:nvPicPr>
          <p:cNvPr id="7" name="Picture 6">
            <a:extLst>
              <a:ext uri="{FF2B5EF4-FFF2-40B4-BE49-F238E27FC236}">
                <a16:creationId xmlns:a16="http://schemas.microsoft.com/office/drawing/2014/main" id="{901D4B41-187F-409E-9510-8DDC6219F515}"/>
              </a:ext>
            </a:extLst>
          </p:cNvPr>
          <p:cNvPicPr>
            <a:picLocks noChangeAspect="1"/>
          </p:cNvPicPr>
          <p:nvPr/>
        </p:nvPicPr>
        <p:blipFill>
          <a:blip r:embed="rId3"/>
          <a:stretch>
            <a:fillRect/>
          </a:stretch>
        </p:blipFill>
        <p:spPr>
          <a:xfrm>
            <a:off x="3429000" y="3303177"/>
            <a:ext cx="5334000" cy="3158066"/>
          </a:xfrm>
          <a:prstGeom prst="rect">
            <a:avLst/>
          </a:prstGeom>
        </p:spPr>
      </p:pic>
    </p:spTree>
    <p:extLst>
      <p:ext uri="{BB962C8B-B14F-4D97-AF65-F5344CB8AC3E}">
        <p14:creationId xmlns:p14="http://schemas.microsoft.com/office/powerpoint/2010/main" val="1445998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B82BB-DE1B-4289-A67D-8FBFED1ABE5D}"/>
              </a:ext>
            </a:extLst>
          </p:cNvPr>
          <p:cNvSpPr>
            <a:spLocks noGrp="1"/>
          </p:cNvSpPr>
          <p:nvPr>
            <p:ph type="title"/>
          </p:nvPr>
        </p:nvSpPr>
        <p:spPr/>
        <p:txBody>
          <a:bodyPr>
            <a:normAutofit fontScale="90000"/>
          </a:bodyPr>
          <a:lstStyle/>
          <a:p>
            <a:r>
              <a:rPr lang="en-US" b="1" dirty="0">
                <a:solidFill>
                  <a:schemeClr val="tx2"/>
                </a:solidFill>
                <a:effectLst>
                  <a:outerShdw blurRad="38100" dist="38100" dir="2700000" algn="tl">
                    <a:srgbClr val="000000">
                      <a:alpha val="43137"/>
                    </a:srgbClr>
                  </a:outerShdw>
                </a:effectLst>
              </a:rPr>
              <a:t>HEALTH TECHNOLOGY ASSESSMENT </a:t>
            </a:r>
            <a:endParaRPr lang="x-none" b="1" dirty="0">
              <a:solidFill>
                <a:schemeClr val="tx2"/>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749B883E-259A-4C30-848D-36FBE6DACE09}"/>
              </a:ext>
            </a:extLst>
          </p:cNvPr>
          <p:cNvSpPr>
            <a:spLocks noGrp="1"/>
          </p:cNvSpPr>
          <p:nvPr>
            <p:ph idx="1"/>
          </p:nvPr>
        </p:nvSpPr>
        <p:spPr>
          <a:xfrm>
            <a:off x="838200" y="1609056"/>
            <a:ext cx="10515600" cy="4351338"/>
          </a:xfrm>
        </p:spPr>
        <p:txBody>
          <a:bodyPr>
            <a:normAutofit/>
          </a:bodyPr>
          <a:lstStyle/>
          <a:p>
            <a:pPr marL="361950" lvl="0" indent="-361950" algn="just">
              <a:lnSpc>
                <a:spcPts val="2880"/>
              </a:lnSpc>
              <a:buClr>
                <a:srgbClr val="DA9A1C"/>
              </a:buClr>
              <a:buFont typeface="Wingdings" panose="05000000000000000000" pitchFamily="2" charset="2"/>
              <a:buChar char="Ø"/>
            </a:pPr>
            <a:r>
              <a:rPr lang="en-US" dirty="0">
                <a:solidFill>
                  <a:schemeClr val="tx2"/>
                </a:solidFill>
                <a:effectLst>
                  <a:outerShdw blurRad="38100" dist="38100" dir="2700000" algn="tl">
                    <a:srgbClr val="000000">
                      <a:alpha val="43137"/>
                    </a:srgbClr>
                  </a:outerShdw>
                </a:effectLst>
                <a:latin typeface="Arial Bold" panose="020B0704020202020204" pitchFamily="34" charset="0"/>
                <a:cs typeface="Arial Bold" panose="020B0704020202020204" pitchFamily="34" charset="0"/>
              </a:rPr>
              <a:t>HTA is an important part of evidence-based decision-making on health in most EU countries</a:t>
            </a:r>
          </a:p>
          <a:p>
            <a:pPr marL="361950" lvl="0" indent="-361950" algn="just">
              <a:lnSpc>
                <a:spcPts val="2880"/>
              </a:lnSpc>
              <a:buClr>
                <a:srgbClr val="DA9A1C"/>
              </a:buClr>
              <a:buFont typeface="Wingdings" panose="05000000000000000000" pitchFamily="2" charset="2"/>
              <a:buChar char="Ø"/>
            </a:pPr>
            <a:r>
              <a:rPr lang="en-US" dirty="0">
                <a:solidFill>
                  <a:schemeClr val="tx2"/>
                </a:solidFill>
                <a:effectLst>
                  <a:outerShdw blurRad="38100" dist="38100" dir="2700000" algn="tl">
                    <a:srgbClr val="000000">
                      <a:alpha val="43137"/>
                    </a:srgbClr>
                  </a:outerShdw>
                </a:effectLst>
                <a:latin typeface="Arial Bold" panose="020B0704020202020204" pitchFamily="34" charset="0"/>
                <a:cs typeface="Arial Bold" panose="020B0704020202020204" pitchFamily="34" charset="0"/>
              </a:rPr>
              <a:t>European Commission would like to encourage further cooperation on HTA among Member States with its current initiative</a:t>
            </a:r>
          </a:p>
          <a:p>
            <a:pPr marL="361950" lvl="0" indent="-361950" algn="just">
              <a:lnSpc>
                <a:spcPts val="2880"/>
              </a:lnSpc>
              <a:buClr>
                <a:srgbClr val="DA9A1C"/>
              </a:buClr>
              <a:buFont typeface="Wingdings" panose="05000000000000000000" pitchFamily="2" charset="2"/>
              <a:buChar char="Ø"/>
            </a:pPr>
            <a:r>
              <a:rPr lang="en-US" dirty="0">
                <a:solidFill>
                  <a:schemeClr val="tx2"/>
                </a:solidFill>
                <a:effectLst>
                  <a:outerShdw blurRad="38100" dist="38100" dir="2700000" algn="tl">
                    <a:srgbClr val="000000">
                      <a:alpha val="43137"/>
                    </a:srgbClr>
                  </a:outerShdw>
                </a:effectLst>
                <a:latin typeface="Arial Bold" panose="020B0704020202020204" pitchFamily="34" charset="0"/>
                <a:cs typeface="Arial Bold" panose="020B0704020202020204" pitchFamily="34" charset="0"/>
              </a:rPr>
              <a:t>WG to continue monitoring the topic </a:t>
            </a:r>
            <a:endParaRPr lang="x-none" dirty="0">
              <a:solidFill>
                <a:schemeClr val="tx2"/>
              </a:solidFill>
              <a:effectLst>
                <a:outerShdw blurRad="38100" dist="38100" dir="2700000" algn="tl">
                  <a:srgbClr val="000000">
                    <a:alpha val="43137"/>
                  </a:srgbClr>
                </a:outerShdw>
              </a:effectLst>
              <a:latin typeface="Arial Bold" panose="020B0704020202020204" pitchFamily="34" charset="0"/>
              <a:cs typeface="Arial Bold" panose="020B0704020202020204" pitchFamily="34" charset="0"/>
            </a:endParaRPr>
          </a:p>
        </p:txBody>
      </p:sp>
      <p:pic>
        <p:nvPicPr>
          <p:cNvPr id="4" name="Picture 3">
            <a:extLst>
              <a:ext uri="{FF2B5EF4-FFF2-40B4-BE49-F238E27FC236}">
                <a16:creationId xmlns:a16="http://schemas.microsoft.com/office/drawing/2014/main" id="{A275D340-8C12-4703-A648-5BABB5D8C134}"/>
              </a:ext>
            </a:extLst>
          </p:cNvPr>
          <p:cNvPicPr>
            <a:picLocks noChangeAspect="1"/>
          </p:cNvPicPr>
          <p:nvPr/>
        </p:nvPicPr>
        <p:blipFill>
          <a:blip r:embed="rId3"/>
          <a:stretch>
            <a:fillRect/>
          </a:stretch>
        </p:blipFill>
        <p:spPr>
          <a:xfrm>
            <a:off x="4691062" y="4581776"/>
            <a:ext cx="2809875" cy="1857375"/>
          </a:xfrm>
          <a:prstGeom prst="rect">
            <a:avLst/>
          </a:prstGeom>
        </p:spPr>
      </p:pic>
    </p:spTree>
    <p:extLst>
      <p:ext uri="{BB962C8B-B14F-4D97-AF65-F5344CB8AC3E}">
        <p14:creationId xmlns:p14="http://schemas.microsoft.com/office/powerpoint/2010/main" val="1118523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2"/>
                </a:solidFill>
                <a:effectLst>
                  <a:outerShdw blurRad="38100" dist="38100" dir="2700000" algn="tl">
                    <a:srgbClr val="000000">
                      <a:alpha val="43137"/>
                    </a:srgbClr>
                  </a:outerShdw>
                </a:effectLst>
              </a:rPr>
              <a:t>MERCURY REGULATION – NEXT STEPS</a:t>
            </a:r>
            <a:endParaRPr lang="fr-BE" b="1" dirty="0">
              <a:solidFill>
                <a:schemeClr val="tx2"/>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97467" y="1412287"/>
            <a:ext cx="7567553" cy="2869932"/>
          </a:xfrm>
        </p:spPr>
        <p:txBody>
          <a:bodyPr>
            <a:noAutofit/>
          </a:bodyPr>
          <a:lstStyle/>
          <a:p>
            <a:pPr marL="0" indent="0">
              <a:lnSpc>
                <a:spcPct val="170000"/>
              </a:lnSpc>
              <a:buClr>
                <a:srgbClr val="DA9A1C"/>
              </a:buClr>
              <a:buNone/>
            </a:pPr>
            <a:r>
              <a:rPr lang="en-US" b="1" dirty="0">
                <a:solidFill>
                  <a:schemeClr val="tx2"/>
                </a:solidFill>
                <a:effectLst>
                  <a:outerShdw blurRad="38100" dist="38100" dir="2700000" algn="tl">
                    <a:srgbClr val="000000">
                      <a:alpha val="43137"/>
                    </a:srgbClr>
                  </a:outerShdw>
                </a:effectLst>
              </a:rPr>
              <a:t>Feasibility Study</a:t>
            </a:r>
          </a:p>
          <a:p>
            <a:pPr marL="361950" indent="-361950">
              <a:lnSpc>
                <a:spcPct val="170000"/>
              </a:lnSpc>
              <a:buClr>
                <a:srgbClr val="DA9A1C"/>
              </a:buClr>
              <a:buFont typeface="Wingdings" panose="05000000000000000000" pitchFamily="2" charset="2"/>
              <a:buChar char="Ø"/>
            </a:pPr>
            <a:r>
              <a:rPr lang="en-US" b="1" dirty="0">
                <a:solidFill>
                  <a:schemeClr val="tx2"/>
                </a:solidFill>
                <a:effectLst>
                  <a:outerShdw blurRad="38100" dist="38100" dir="2700000" algn="tl">
                    <a:srgbClr val="000000">
                      <a:alpha val="43137"/>
                    </a:srgbClr>
                  </a:outerShdw>
                </a:effectLst>
              </a:rPr>
              <a:t>Start: September 2018 </a:t>
            </a:r>
          </a:p>
          <a:p>
            <a:pPr marL="361950" indent="-361950">
              <a:lnSpc>
                <a:spcPct val="170000"/>
              </a:lnSpc>
              <a:buClr>
                <a:srgbClr val="DA9A1C"/>
              </a:buClr>
              <a:buFont typeface="Wingdings" panose="05000000000000000000" pitchFamily="2" charset="2"/>
              <a:buChar char="Ø"/>
            </a:pPr>
            <a:r>
              <a:rPr lang="en-US" b="1" dirty="0">
                <a:solidFill>
                  <a:schemeClr val="tx2"/>
                </a:solidFill>
                <a:effectLst>
                  <a:outerShdw blurRad="38100" dist="38100" dir="2700000" algn="tl">
                    <a:srgbClr val="000000">
                      <a:alpha val="43137"/>
                    </a:srgbClr>
                  </a:outerShdw>
                </a:effectLst>
              </a:rPr>
              <a:t>Stakeholder workshop and presentation of final first draft: Autumn 2019 </a:t>
            </a:r>
          </a:p>
          <a:p>
            <a:pPr marL="361950" indent="-361950">
              <a:lnSpc>
                <a:spcPct val="170000"/>
              </a:lnSpc>
              <a:buClr>
                <a:srgbClr val="DA9A1C"/>
              </a:buClr>
              <a:buFont typeface="Wingdings" panose="05000000000000000000" pitchFamily="2" charset="2"/>
              <a:buChar char="Ø"/>
            </a:pPr>
            <a:r>
              <a:rPr lang="en-US" b="1" dirty="0">
                <a:solidFill>
                  <a:schemeClr val="tx2"/>
                </a:solidFill>
                <a:effectLst>
                  <a:outerShdw blurRad="38100" dist="38100" dir="2700000" algn="tl">
                    <a:srgbClr val="000000">
                      <a:alpha val="43137"/>
                    </a:srgbClr>
                  </a:outerShdw>
                </a:effectLst>
              </a:rPr>
              <a:t>Final report: January 2020 </a:t>
            </a:r>
          </a:p>
          <a:p>
            <a:pPr marL="0" indent="0">
              <a:buClr>
                <a:srgbClr val="DA9A1C"/>
              </a:buClr>
              <a:buNone/>
            </a:pPr>
            <a:endParaRPr lang="en-US" b="1" dirty="0">
              <a:solidFill>
                <a:schemeClr val="tx2"/>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5020" y="2556933"/>
            <a:ext cx="2888780" cy="288878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80354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2"/>
                </a:solidFill>
                <a:effectLst>
                  <a:outerShdw blurRad="38100" dist="38100" dir="2700000" algn="tl">
                    <a:srgbClr val="000000">
                      <a:alpha val="43137"/>
                    </a:srgbClr>
                  </a:outerShdw>
                </a:effectLst>
              </a:rPr>
              <a:t>MERCURY REGULATION – NEXT STEPS</a:t>
            </a:r>
            <a:endParaRPr lang="fr-BE" b="1" dirty="0">
              <a:solidFill>
                <a:schemeClr val="tx2"/>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369110"/>
            <a:ext cx="8014398" cy="3725333"/>
          </a:xfrm>
        </p:spPr>
        <p:txBody>
          <a:bodyPr>
            <a:noAutofit/>
          </a:bodyPr>
          <a:lstStyle/>
          <a:p>
            <a:pPr marL="0" indent="0">
              <a:lnSpc>
                <a:spcPct val="170000"/>
              </a:lnSpc>
              <a:buClr>
                <a:srgbClr val="DA9A1C"/>
              </a:buClr>
              <a:buNone/>
            </a:pPr>
            <a:r>
              <a:rPr lang="en-US" sz="2600" b="1" dirty="0">
                <a:solidFill>
                  <a:schemeClr val="tx2"/>
                </a:solidFill>
                <a:effectLst>
                  <a:outerShdw blurRad="38100" dist="38100" dir="2700000" algn="tl">
                    <a:srgbClr val="000000">
                      <a:alpha val="43137"/>
                    </a:srgbClr>
                  </a:outerShdw>
                </a:effectLst>
              </a:rPr>
              <a:t>National Action Plans </a:t>
            </a:r>
          </a:p>
          <a:p>
            <a:pPr>
              <a:lnSpc>
                <a:spcPct val="170000"/>
              </a:lnSpc>
              <a:buClr>
                <a:srgbClr val="DA9A1C"/>
              </a:buClr>
              <a:buFont typeface="Wingdings" panose="05000000000000000000" pitchFamily="2" charset="2"/>
              <a:buChar char="Ø"/>
            </a:pPr>
            <a:r>
              <a:rPr lang="en-US" sz="2200" b="1" dirty="0">
                <a:solidFill>
                  <a:schemeClr val="tx2"/>
                </a:solidFill>
                <a:effectLst>
                  <a:outerShdw blurRad="38100" dist="38100" dir="2700000" algn="tl">
                    <a:srgbClr val="000000">
                      <a:alpha val="43137"/>
                    </a:srgbClr>
                  </a:outerShdw>
                </a:effectLst>
              </a:rPr>
              <a:t>National Action plans need to be in place by 1 July 2019</a:t>
            </a:r>
          </a:p>
          <a:p>
            <a:pPr>
              <a:lnSpc>
                <a:spcPct val="170000"/>
              </a:lnSpc>
              <a:buClr>
                <a:srgbClr val="DA9A1C"/>
              </a:buClr>
              <a:buFont typeface="Wingdings" panose="05000000000000000000" pitchFamily="2" charset="2"/>
              <a:buChar char="Ø"/>
            </a:pPr>
            <a:r>
              <a:rPr lang="en-US" sz="2200" b="1" dirty="0">
                <a:solidFill>
                  <a:schemeClr val="tx2"/>
                </a:solidFill>
                <a:effectLst>
                  <a:outerShdw blurRad="38100" dist="38100" dir="2700000" algn="tl">
                    <a:srgbClr val="000000">
                      <a:alpha val="43137"/>
                    </a:srgbClr>
                  </a:outerShdw>
                </a:effectLst>
              </a:rPr>
              <a:t>CED shared a guidance with members in February 2018</a:t>
            </a:r>
          </a:p>
          <a:p>
            <a:pPr>
              <a:lnSpc>
                <a:spcPct val="170000"/>
              </a:lnSpc>
              <a:buClr>
                <a:srgbClr val="DA9A1C"/>
              </a:buClr>
              <a:buFont typeface="Wingdings" panose="05000000000000000000" pitchFamily="2" charset="2"/>
              <a:buChar char="Ø"/>
            </a:pPr>
            <a:r>
              <a:rPr lang="en-US" sz="2200" b="1" dirty="0">
                <a:solidFill>
                  <a:schemeClr val="tx2"/>
                </a:solidFill>
                <a:effectLst>
                  <a:outerShdw blurRad="38100" dist="38100" dir="2700000" algn="tl">
                    <a:srgbClr val="000000">
                      <a:alpha val="43137"/>
                    </a:srgbClr>
                  </a:outerShdw>
                </a:effectLst>
              </a:rPr>
              <a:t>The Commission is meeting with Member States in early December to discuss their progress</a:t>
            </a:r>
          </a:p>
          <a:p>
            <a:pPr>
              <a:lnSpc>
                <a:spcPct val="170000"/>
              </a:lnSpc>
              <a:buClr>
                <a:srgbClr val="DA9A1C"/>
              </a:buClr>
              <a:buFont typeface="Wingdings" panose="05000000000000000000" pitchFamily="2" charset="2"/>
              <a:buChar char="Ø"/>
            </a:pPr>
            <a:r>
              <a:rPr lang="en-US" sz="2200" b="1" dirty="0">
                <a:solidFill>
                  <a:schemeClr val="tx2"/>
                </a:solidFill>
                <a:effectLst>
                  <a:outerShdw blurRad="38100" dist="38100" dir="2700000" algn="tl">
                    <a:srgbClr val="000000">
                      <a:alpha val="43137"/>
                    </a:srgbClr>
                  </a:outerShdw>
                </a:effectLst>
              </a:rPr>
              <a:t>The anti-amalgam lobby is trying to heavily influence the plans</a:t>
            </a:r>
          </a:p>
        </p:txBody>
      </p:sp>
      <p:pic>
        <p:nvPicPr>
          <p:cNvPr id="4" name="Picture 3"/>
          <p:cNvPicPr>
            <a:picLocks noChangeAspect="1"/>
          </p:cNvPicPr>
          <p:nvPr/>
        </p:nvPicPr>
        <p:blipFill>
          <a:blip r:embed="rId3"/>
          <a:stretch>
            <a:fillRect/>
          </a:stretch>
        </p:blipFill>
        <p:spPr>
          <a:xfrm>
            <a:off x="8852598" y="2012998"/>
            <a:ext cx="3026477" cy="28320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91240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1059048" cy="590839"/>
          </a:xfrm>
        </p:spPr>
        <p:txBody>
          <a:bodyPr>
            <a:normAutofit fontScale="90000"/>
          </a:bodyPr>
          <a:lstStyle/>
          <a:p>
            <a:r>
              <a:rPr lang="en-US" b="1" dirty="0">
                <a:solidFill>
                  <a:schemeClr val="tx2"/>
                </a:solidFill>
                <a:effectLst>
                  <a:outerShdw blurRad="38100" dist="38100" dir="2700000" algn="tl">
                    <a:srgbClr val="000000">
                      <a:alpha val="43137"/>
                    </a:srgbClr>
                  </a:outerShdw>
                </a:effectLst>
              </a:rPr>
              <a:t>TOOTH WHITENING IN PERSONS UNDER 18</a:t>
            </a:r>
            <a:endParaRPr lang="fr-BE" b="1" dirty="0">
              <a:solidFill>
                <a:schemeClr val="tx2"/>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628775"/>
            <a:ext cx="10608734" cy="4351338"/>
          </a:xfrm>
        </p:spPr>
        <p:txBody>
          <a:bodyPr>
            <a:normAutofit/>
          </a:bodyPr>
          <a:lstStyle/>
          <a:p>
            <a:pPr marL="452438" indent="-452438" algn="just">
              <a:buClr>
                <a:srgbClr val="DA9A1C"/>
              </a:buClr>
              <a:buFont typeface="Wingdings" panose="05000000000000000000" pitchFamily="2" charset="2"/>
              <a:buChar char="Ø"/>
            </a:pPr>
            <a:r>
              <a:rPr lang="en-US" sz="3000" b="1" dirty="0">
                <a:solidFill>
                  <a:schemeClr val="tx2"/>
                </a:solidFill>
                <a:effectLst>
                  <a:outerShdw blurRad="38100" dist="38100" dir="2700000" algn="tl">
                    <a:srgbClr val="000000">
                      <a:alpha val="43137"/>
                    </a:srgbClr>
                  </a:outerShdw>
                </a:effectLst>
              </a:rPr>
              <a:t>Goal: Reverse the ban on tooth whitening in persons under 18 years of age</a:t>
            </a:r>
          </a:p>
          <a:p>
            <a:pPr marL="452438" indent="-452438" algn="just">
              <a:buClr>
                <a:srgbClr val="DA9A1C"/>
              </a:buClr>
              <a:buFont typeface="Wingdings" panose="05000000000000000000" pitchFamily="2" charset="2"/>
              <a:buChar char="Ø"/>
            </a:pPr>
            <a:r>
              <a:rPr lang="en-US" sz="3000" b="1" dirty="0">
                <a:solidFill>
                  <a:schemeClr val="tx2"/>
                </a:solidFill>
                <a:effectLst>
                  <a:outerShdw blurRad="38100" dist="38100" dir="2700000" algn="tl">
                    <a:srgbClr val="000000">
                      <a:alpha val="43137"/>
                    </a:srgbClr>
                  </a:outerShdw>
                </a:effectLst>
              </a:rPr>
              <a:t>Concern: European Commission is not willing to challenge the ban</a:t>
            </a:r>
          </a:p>
          <a:p>
            <a:pPr marL="452438" indent="-452438" algn="just">
              <a:buClr>
                <a:srgbClr val="DA9A1C"/>
              </a:buClr>
              <a:buFont typeface="Wingdings" panose="05000000000000000000" pitchFamily="2" charset="2"/>
              <a:buChar char="Ø"/>
            </a:pPr>
            <a:r>
              <a:rPr lang="en-US" sz="3000" b="1" dirty="0">
                <a:solidFill>
                  <a:schemeClr val="tx2"/>
                </a:solidFill>
                <a:effectLst>
                  <a:outerShdw blurRad="38100" dist="38100" dir="2700000" algn="tl">
                    <a:srgbClr val="000000">
                      <a:alpha val="43137"/>
                    </a:srgbClr>
                  </a:outerShdw>
                </a:effectLst>
              </a:rPr>
              <a:t>Next step: Gather national support from regulators, CDOs, </a:t>
            </a:r>
            <a:r>
              <a:rPr lang="en-GB" sz="3000" b="1" dirty="0">
                <a:solidFill>
                  <a:schemeClr val="tx2"/>
                </a:solidFill>
                <a:effectLst>
                  <a:outerShdw blurRad="38100" dist="38100" dir="2700000" algn="tl">
                    <a:srgbClr val="000000">
                      <a:alpha val="43137"/>
                    </a:srgbClr>
                  </a:outerShdw>
                </a:effectLst>
              </a:rPr>
              <a:t>paediatric</a:t>
            </a:r>
            <a:r>
              <a:rPr lang="en-US" sz="3000" b="1" dirty="0">
                <a:solidFill>
                  <a:schemeClr val="tx2"/>
                </a:solidFill>
                <a:effectLst>
                  <a:outerShdw blurRad="38100" dist="38100" dir="2700000" algn="tl">
                    <a:srgbClr val="000000">
                      <a:alpha val="43137"/>
                    </a:srgbClr>
                  </a:outerShdw>
                </a:effectLst>
              </a:rPr>
              <a:t> </a:t>
            </a:r>
            <a:r>
              <a:rPr lang="en-US" sz="3000" b="1" dirty="0" err="1">
                <a:solidFill>
                  <a:schemeClr val="tx2"/>
                </a:solidFill>
                <a:effectLst>
                  <a:outerShdw blurRad="38100" dist="38100" dir="2700000" algn="tl">
                    <a:srgbClr val="000000">
                      <a:alpha val="43137"/>
                    </a:srgbClr>
                  </a:outerShdw>
                </a:effectLst>
              </a:rPr>
              <a:t>organisations</a:t>
            </a:r>
            <a:r>
              <a:rPr lang="en-US" sz="3000" b="1" dirty="0">
                <a:solidFill>
                  <a:schemeClr val="tx2"/>
                </a:solidFill>
                <a:effectLst>
                  <a:outerShdw blurRad="38100" dist="38100" dir="2700000" algn="tl">
                    <a:srgbClr val="000000">
                      <a:alpha val="43137"/>
                    </a:srgbClr>
                  </a:outerShdw>
                </a:effectLst>
              </a:rPr>
              <a:t>, health authorities</a:t>
            </a:r>
          </a:p>
          <a:p>
            <a:pPr marL="452438" indent="-452438" algn="just">
              <a:buClr>
                <a:srgbClr val="DA9A1C"/>
              </a:buClr>
              <a:buFont typeface="Wingdings" panose="05000000000000000000" pitchFamily="2" charset="2"/>
              <a:buChar char="Ø"/>
            </a:pPr>
            <a:endParaRPr lang="en-US" sz="3000" b="1" dirty="0">
              <a:solidFill>
                <a:schemeClr val="tx2"/>
              </a:solidFill>
              <a:effectLst>
                <a:outerShdw blurRad="38100" dist="38100" dir="2700000" algn="tl">
                  <a:srgbClr val="000000">
                    <a:alpha val="43137"/>
                  </a:srgbClr>
                </a:outerShdw>
              </a:effectLst>
            </a:endParaRPr>
          </a:p>
          <a:p>
            <a:pPr marL="0" indent="0" algn="just">
              <a:buClr>
                <a:srgbClr val="DA9A1C"/>
              </a:buClr>
              <a:buNone/>
            </a:pPr>
            <a:r>
              <a:rPr lang="en-US" sz="3000" b="1" dirty="0">
                <a:solidFill>
                  <a:schemeClr val="tx2"/>
                </a:solidFill>
                <a:effectLst>
                  <a:outerShdw blurRad="38100" dist="38100" dir="2700000" algn="tl">
                    <a:srgbClr val="000000">
                      <a:alpha val="43137"/>
                    </a:srgbClr>
                  </a:outerShdw>
                </a:effectLst>
                <a:sym typeface="Wingdings" panose="05000000000000000000" pitchFamily="2" charset="2"/>
              </a:rPr>
              <a:t>	 use the CED advocacy document</a:t>
            </a:r>
            <a:endParaRPr lang="fr-BE" sz="3000" b="1"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53041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1059048" cy="590839"/>
          </a:xfrm>
        </p:spPr>
        <p:txBody>
          <a:bodyPr>
            <a:normAutofit fontScale="90000"/>
          </a:bodyPr>
          <a:lstStyle/>
          <a:p>
            <a:r>
              <a:rPr lang="en-US" b="1" dirty="0">
                <a:solidFill>
                  <a:schemeClr val="tx2"/>
                </a:solidFill>
                <a:effectLst>
                  <a:outerShdw blurRad="38100" dist="38100" dir="2700000" algn="tl">
                    <a:srgbClr val="000000">
                      <a:alpha val="43137"/>
                    </a:srgbClr>
                  </a:outerShdw>
                </a:effectLst>
              </a:rPr>
              <a:t>ISO DECLARATION OF DENTAL MATERIALS</a:t>
            </a:r>
            <a:endParaRPr lang="fr-BE" b="1" dirty="0">
              <a:solidFill>
                <a:schemeClr val="tx2"/>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628775"/>
            <a:ext cx="10968614" cy="4351338"/>
          </a:xfrm>
        </p:spPr>
        <p:txBody>
          <a:bodyPr>
            <a:normAutofit/>
          </a:bodyPr>
          <a:lstStyle/>
          <a:p>
            <a:pPr marL="452438" indent="-452438" algn="just">
              <a:buClr>
                <a:srgbClr val="DA9A1C"/>
              </a:buClr>
              <a:buFont typeface="Wingdings" panose="05000000000000000000" pitchFamily="2" charset="2"/>
              <a:buChar char="Ø"/>
            </a:pPr>
            <a:r>
              <a:rPr lang="en-US" sz="3200" b="1" dirty="0">
                <a:solidFill>
                  <a:schemeClr val="tx2"/>
                </a:solidFill>
                <a:effectLst>
                  <a:outerShdw blurRad="38100" dist="38100" dir="2700000" algn="tl">
                    <a:srgbClr val="000000">
                      <a:alpha val="43137"/>
                    </a:srgbClr>
                  </a:outerShdw>
                </a:effectLst>
              </a:rPr>
              <a:t>Goal: Include the declaration of dental materials in the updated ISO 4049 (declaration mandatory for &lt;1% of all materials and &lt;0.1% of carcinogenic materials)</a:t>
            </a:r>
          </a:p>
          <a:p>
            <a:pPr marL="452438" indent="-452438">
              <a:buClr>
                <a:srgbClr val="DA9A1C"/>
              </a:buClr>
              <a:buFont typeface="Wingdings" panose="05000000000000000000" pitchFamily="2" charset="2"/>
              <a:buChar char="Ø"/>
            </a:pPr>
            <a:r>
              <a:rPr lang="en-US" sz="3200" b="1" dirty="0">
                <a:solidFill>
                  <a:schemeClr val="tx2"/>
                </a:solidFill>
                <a:effectLst>
                  <a:outerShdw blurRad="38100" dist="38100" dir="2700000" algn="tl">
                    <a:srgbClr val="000000">
                      <a:alpha val="43137"/>
                    </a:srgbClr>
                  </a:outerShdw>
                </a:effectLst>
              </a:rPr>
              <a:t>Next Step: National </a:t>
            </a:r>
            <a:r>
              <a:rPr lang="en-US" sz="3200" b="1" dirty="0" err="1">
                <a:solidFill>
                  <a:schemeClr val="tx2"/>
                </a:solidFill>
                <a:effectLst>
                  <a:outerShdw blurRad="38100" dist="38100" dir="2700000" algn="tl">
                    <a:srgbClr val="000000">
                      <a:alpha val="43137"/>
                    </a:srgbClr>
                  </a:outerShdw>
                </a:effectLst>
              </a:rPr>
              <a:t>standardisation</a:t>
            </a:r>
            <a:r>
              <a:rPr lang="en-US" sz="3200" b="1" dirty="0">
                <a:solidFill>
                  <a:schemeClr val="tx2"/>
                </a:solidFill>
                <a:effectLst>
                  <a:outerShdw blurRad="38100" dist="38100" dir="2700000" algn="tl">
                    <a:srgbClr val="000000">
                      <a:alpha val="43137"/>
                    </a:srgbClr>
                  </a:outerShdw>
                </a:effectLst>
              </a:rPr>
              <a:t> bodies must approve the updated ISO 4049</a:t>
            </a:r>
          </a:p>
          <a:p>
            <a:pPr marL="452438" indent="-452438">
              <a:buClr>
                <a:srgbClr val="DA9A1C"/>
              </a:buClr>
              <a:buFont typeface="Wingdings" panose="05000000000000000000" pitchFamily="2" charset="2"/>
              <a:buChar char="Ø"/>
            </a:pPr>
            <a:r>
              <a:rPr lang="en-US" sz="3200" b="1" dirty="0">
                <a:solidFill>
                  <a:schemeClr val="tx2"/>
                </a:solidFill>
                <a:effectLst>
                  <a:outerShdw blurRad="38100" dist="38100" dir="2700000" algn="tl">
                    <a:srgbClr val="000000">
                      <a:alpha val="43137"/>
                    </a:srgbClr>
                  </a:outerShdw>
                </a:effectLst>
              </a:rPr>
              <a:t>Ask: Be mindful of your national </a:t>
            </a:r>
            <a:r>
              <a:rPr lang="en-US" sz="3200" b="1" dirty="0" err="1">
                <a:solidFill>
                  <a:schemeClr val="tx2"/>
                </a:solidFill>
                <a:effectLst>
                  <a:outerShdw blurRad="38100" dist="38100" dir="2700000" algn="tl">
                    <a:srgbClr val="000000">
                      <a:alpha val="43137"/>
                    </a:srgbClr>
                  </a:outerShdw>
                </a:effectLst>
              </a:rPr>
              <a:t>standardisation</a:t>
            </a:r>
            <a:r>
              <a:rPr lang="en-US" sz="3200" b="1" dirty="0">
                <a:solidFill>
                  <a:schemeClr val="tx2"/>
                </a:solidFill>
                <a:effectLst>
                  <a:outerShdw blurRad="38100" dist="38100" dir="2700000" algn="tl">
                    <a:srgbClr val="000000">
                      <a:alpha val="43137"/>
                    </a:srgbClr>
                  </a:outerShdw>
                </a:effectLst>
              </a:rPr>
              <a:t> body’s position and get in contact if they are contradictory to the CED efforts</a:t>
            </a:r>
            <a:endParaRPr lang="fr-BE" b="1"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7627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01521" y="3901176"/>
            <a:ext cx="6275230" cy="1754326"/>
          </a:xfrm>
          <a:prstGeom prst="rect">
            <a:avLst/>
          </a:prstGeom>
          <a:noFill/>
        </p:spPr>
        <p:txBody>
          <a:bodyPr wrap="square" rtlCol="0">
            <a:spAutoFit/>
          </a:bodyPr>
          <a:lstStyle/>
          <a:p>
            <a:pPr algn="just"/>
            <a:r>
              <a:rPr lang="en-US" sz="5400"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THANK YOU FOR YOUR ATTENTION</a:t>
            </a:r>
            <a:endParaRPr lang="fr-BE" sz="5400"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9" name="Picture 6" descr="eu dental_ppt2_DARK_V03.png"/>
          <p:cNvPicPr>
            <a:picLocks noChangeAspect="1"/>
          </p:cNvPicPr>
          <p:nvPr/>
        </p:nvPicPr>
        <p:blipFill>
          <a:blip r:embed="rId3"/>
          <a:srcRect l="12204" t="5249" r="75864" b="74801"/>
          <a:stretch>
            <a:fillRect/>
          </a:stretch>
        </p:blipFill>
        <p:spPr>
          <a:xfrm>
            <a:off x="5356879" y="1144633"/>
            <a:ext cx="2070100" cy="2594385"/>
          </a:xfrm>
          <a:prstGeom prst="rect">
            <a:avLst/>
          </a:prstGeom>
        </p:spPr>
      </p:pic>
    </p:spTree>
    <p:extLst>
      <p:ext uri="{BB962C8B-B14F-4D97-AF65-F5344CB8AC3E}">
        <p14:creationId xmlns:p14="http://schemas.microsoft.com/office/powerpoint/2010/main" val="4188134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3511</TotalTime>
  <Words>1352</Words>
  <Application>Microsoft Office PowerPoint</Application>
  <PresentationFormat>Widescreen</PresentationFormat>
  <Paragraphs>96</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Bold</vt:lpstr>
      <vt:lpstr>Arial Narrow</vt:lpstr>
      <vt:lpstr>Calibri</vt:lpstr>
      <vt:lpstr>Wingdings</vt:lpstr>
      <vt:lpstr>Office Theme</vt:lpstr>
      <vt:lpstr>PowerPoint Presentation</vt:lpstr>
      <vt:lpstr>MEDICAL DEVICES</vt:lpstr>
      <vt:lpstr>HEALTH TECHNOLOGY ASSESSMENT </vt:lpstr>
      <vt:lpstr>MERCURY REGULATION – NEXT STEPS</vt:lpstr>
      <vt:lpstr>MERCURY REGULATION – NEXT STEPS</vt:lpstr>
      <vt:lpstr>TOOTH WHITENING IN PERSONS UNDER 18</vt:lpstr>
      <vt:lpstr>ISO DECLARATION OF DENTAL MATERIALS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 Pfefferle</dc:creator>
  <cp:lastModifiedBy>Aneta Tyszkiewicz</cp:lastModifiedBy>
  <cp:revision>116</cp:revision>
  <dcterms:created xsi:type="dcterms:W3CDTF">2017-05-02T11:40:50Z</dcterms:created>
  <dcterms:modified xsi:type="dcterms:W3CDTF">2018-11-09T10:05:27Z</dcterms:modified>
</cp:coreProperties>
</file>