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1" r:id="rId2"/>
    <p:sldId id="306" r:id="rId3"/>
    <p:sldId id="308" r:id="rId4"/>
    <p:sldId id="307" r:id="rId5"/>
    <p:sldId id="302" r:id="rId6"/>
    <p:sldId id="309" r:id="rId7"/>
    <p:sldId id="310" r:id="rId8"/>
    <p:sldId id="264"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3" autoAdjust="0"/>
    <p:restoredTop sz="84073" autoAdjust="0"/>
  </p:normalViewPr>
  <p:slideViewPr>
    <p:cSldViewPr snapToGrid="0">
      <p:cViewPr varScale="1">
        <p:scale>
          <a:sx n="95" d="100"/>
          <a:sy n="95" d="100"/>
        </p:scale>
        <p:origin x="152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26D0F-6AE4-420B-84DF-756C42D6B957}" type="datetimeFigureOut">
              <a:rPr lang="fr-BE" smtClean="0"/>
              <a:t>30/10/2018</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60B621-C5F4-4A4E-B0D7-C41A4858C12F}" type="slidenum">
              <a:rPr lang="fr-BE" smtClean="0"/>
              <a:t>‹#›</a:t>
            </a:fld>
            <a:endParaRPr lang="fr-BE"/>
          </a:p>
        </p:txBody>
      </p:sp>
    </p:spTree>
    <p:extLst>
      <p:ext uri="{BB962C8B-B14F-4D97-AF65-F5344CB8AC3E}">
        <p14:creationId xmlns:p14="http://schemas.microsoft.com/office/powerpoint/2010/main" val="246497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BTF has focused on the</a:t>
            </a:r>
            <a:r>
              <a:rPr lang="en-US" baseline="0" dirty="0" smtClean="0"/>
              <a:t> topic of corporate dentistry in the last months and has prepared a resolution</a:t>
            </a:r>
          </a:p>
          <a:p>
            <a:pPr marL="171450" indent="-171450">
              <a:buFontTx/>
              <a:buChar char="-"/>
            </a:pPr>
            <a:r>
              <a:rPr lang="en-US" baseline="0" dirty="0" smtClean="0"/>
              <a:t>In our discussions with members and through the survey we found that there is an increasing prevalence of corporate entities investing in dental practices or setting up dental chains. </a:t>
            </a:r>
          </a:p>
          <a:p>
            <a:pPr marL="171450" indent="-171450">
              <a:buFontTx/>
              <a:buChar char="-"/>
            </a:pPr>
            <a:r>
              <a:rPr lang="en-US" baseline="0" dirty="0" smtClean="0"/>
              <a:t>Especially France and Spain have seen catastrophic consequences for patients from unethical behavior and fraud. There are also other concerns that were voiced by the survey responses including overtreatment, aggressive marketing and insufficient provision of quality that all lead to bad patient experiences. </a:t>
            </a:r>
          </a:p>
          <a:p>
            <a:pPr marL="171450" indent="-171450">
              <a:buFontTx/>
              <a:buChar char="-"/>
            </a:pPr>
            <a:r>
              <a:rPr lang="en-US" baseline="0" dirty="0" smtClean="0"/>
              <a:t>The BTF would therefore like to present you the draft resolution on corporate dentistry and ask for your feedback. </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2</a:t>
            </a:fld>
            <a:endParaRPr lang="fr-BE"/>
          </a:p>
        </p:txBody>
      </p:sp>
    </p:spTree>
    <p:extLst>
      <p:ext uri="{BB962C8B-B14F-4D97-AF65-F5344CB8AC3E}">
        <p14:creationId xmlns:p14="http://schemas.microsoft.com/office/powerpoint/2010/main" val="3132683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European Economic and social committee is </a:t>
            </a:r>
            <a:r>
              <a:rPr lang="en-US" dirty="0" err="1" smtClean="0"/>
              <a:t>organising</a:t>
            </a:r>
            <a:r>
              <a:rPr lang="en-US" dirty="0" smtClean="0"/>
              <a:t> a</a:t>
            </a:r>
            <a:r>
              <a:rPr lang="en-US" baseline="0" dirty="0" smtClean="0"/>
              <a:t> day of liberal professions on 27 November. </a:t>
            </a:r>
          </a:p>
          <a:p>
            <a:r>
              <a:rPr lang="en-US" baseline="0" dirty="0" smtClean="0"/>
              <a:t>-They want to use this occasion to show the problems and opportunities faced by liberal professions at the moment and to raise awareness with the institutional stakeholders in Brussels. </a:t>
            </a:r>
          </a:p>
          <a:p>
            <a:r>
              <a:rPr lang="en-US" baseline="0" dirty="0" smtClean="0"/>
              <a:t>-Marco and Lea will attend the event. Dentistry will be represented on the panel on investors by Peter Engel from BZAEK</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3</a:t>
            </a:fld>
            <a:endParaRPr lang="fr-BE"/>
          </a:p>
        </p:txBody>
      </p:sp>
    </p:spTree>
    <p:extLst>
      <p:ext uri="{BB962C8B-B14F-4D97-AF65-F5344CB8AC3E}">
        <p14:creationId xmlns:p14="http://schemas.microsoft.com/office/powerpoint/2010/main" val="1109804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Commission is currently mapping the existing restrictions on advertising for healthcare professionals across the European Union. Even though this is for now an informal exercise, it could lead to infringement procedures further down the line.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starting point for their research was that they received a number of complaints in recent years regarding advertising restrictions for doctors, dentists and pharmacists. The complaint relating to dentists was in fact resolved through the European Court of Justice’s </a:t>
            </a:r>
            <a:r>
              <a:rPr lang="en-US" sz="1200" b="0" i="0" u="none" strike="noStrike" kern="1200" baseline="0" dirty="0" err="1" smtClean="0">
                <a:solidFill>
                  <a:schemeClr val="tx1"/>
                </a:solidFill>
                <a:latin typeface="+mn-lt"/>
                <a:ea typeface="+mn-ea"/>
                <a:cs typeface="+mn-cs"/>
              </a:rPr>
              <a:t>Vanderborght</a:t>
            </a:r>
            <a:r>
              <a:rPr lang="en-US" sz="1200" b="0" i="0" u="none" strike="noStrike" kern="1200" baseline="0" dirty="0" smtClean="0">
                <a:solidFill>
                  <a:schemeClr val="tx1"/>
                </a:solidFill>
                <a:latin typeface="+mn-lt"/>
                <a:ea typeface="+mn-ea"/>
                <a:cs typeface="+mn-cs"/>
              </a:rPr>
              <a:t> ruling.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Their research now is to understand if there is a systemic issue of advertising restrictions across Europe or if it is only specific rules in a minority of countries. If this is only an issue for some countries, it should be dealt with by the national courts, leaning on the ECJ precedence.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During a meeting on 16 July between the Commission and CED/CPME/PGEU, the Commission inquired if we can provide them with further information on the legal basis for the advertising laws in all EU countries and specifically about the developments in Spain.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 survey was sent out to the CED members to have more information. The information was collated together with the already existing information from the EU manual. Overall, we are not concerned but there are some countries with very restrictive rules that may have to be attentive. We have not shared any further information with the Commission.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We would welcome if countries share any changes to their advertising laws/rules in the coming months. </a:t>
            </a:r>
          </a:p>
        </p:txBody>
      </p:sp>
      <p:sp>
        <p:nvSpPr>
          <p:cNvPr id="4" name="Slide Number Placeholder 3"/>
          <p:cNvSpPr>
            <a:spLocks noGrp="1"/>
          </p:cNvSpPr>
          <p:nvPr>
            <p:ph type="sldNum" sz="quarter" idx="10"/>
          </p:nvPr>
        </p:nvSpPr>
        <p:spPr/>
        <p:txBody>
          <a:bodyPr/>
          <a:lstStyle/>
          <a:p>
            <a:fld id="{3B60B621-C5F4-4A4E-B0D7-C41A4858C12F}" type="slidenum">
              <a:rPr lang="fr-BE" smtClean="0"/>
              <a:t>4</a:t>
            </a:fld>
            <a:endParaRPr lang="fr-BE"/>
          </a:p>
        </p:txBody>
      </p:sp>
    </p:spTree>
    <p:extLst>
      <p:ext uri="{BB962C8B-B14F-4D97-AF65-F5344CB8AC3E}">
        <p14:creationId xmlns:p14="http://schemas.microsoft.com/office/powerpoint/2010/main" val="3602818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Commission has published a</a:t>
            </a:r>
            <a:r>
              <a:rPr lang="en-US" sz="1200" kern="1200" baseline="0" dirty="0" smtClean="0">
                <a:solidFill>
                  <a:schemeClr val="tx1"/>
                </a:solidFill>
                <a:effectLst/>
                <a:latin typeface="+mn-lt"/>
                <a:ea typeface="+mn-ea"/>
                <a:cs typeface="+mn-cs"/>
              </a:rPr>
              <a:t> tender for a study on </a:t>
            </a:r>
            <a:r>
              <a:rPr lang="en-US" sz="1200" kern="1200" baseline="0" dirty="0" err="1" smtClean="0">
                <a:solidFill>
                  <a:schemeClr val="tx1"/>
                </a:solidFill>
                <a:effectLst/>
                <a:latin typeface="+mn-lt"/>
                <a:ea typeface="+mn-ea"/>
                <a:cs typeface="+mn-cs"/>
              </a:rPr>
              <a:t>behavioural</a:t>
            </a:r>
            <a:r>
              <a:rPr lang="en-US" sz="1200" kern="1200" baseline="0" dirty="0" smtClean="0">
                <a:solidFill>
                  <a:schemeClr val="tx1"/>
                </a:solidFill>
                <a:effectLst/>
                <a:latin typeface="+mn-lt"/>
                <a:ea typeface="+mn-ea"/>
                <a:cs typeface="+mn-cs"/>
              </a:rPr>
              <a:t> economic analysis of professionals incentives in health professions and business services professions.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This study should look at the extent to which professional regulation contributes to health professionals motivation and likelihood to provide services of a higher quality. In our view this is another attempt to undermine regulation of professions.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We do not have any information at the moment who applied for the study. </a:t>
            </a:r>
          </a:p>
          <a:p>
            <a:endParaRPr lang="en-US" sz="1200" kern="1200" baseline="0" dirty="0" smtClean="0">
              <a:solidFill>
                <a:schemeClr val="tx1"/>
              </a:solidFill>
              <a:effectLst/>
              <a:latin typeface="+mn-lt"/>
              <a:ea typeface="+mn-ea"/>
              <a:cs typeface="+mn-cs"/>
            </a:endParaRPr>
          </a:p>
          <a:p>
            <a:endParaRPr lang="fr-B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B60B621-C5F4-4A4E-B0D7-C41A4858C12F}" type="slidenum">
              <a:rPr lang="fr-BE" smtClean="0"/>
              <a:t>5</a:t>
            </a:fld>
            <a:endParaRPr lang="fr-BE"/>
          </a:p>
        </p:txBody>
      </p:sp>
    </p:spTree>
    <p:extLst>
      <p:ext uri="{BB962C8B-B14F-4D97-AF65-F5344CB8AC3E}">
        <p14:creationId xmlns:p14="http://schemas.microsoft.com/office/powerpoint/2010/main" val="553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proportionality</a:t>
            </a:r>
            <a:r>
              <a:rPr lang="en-US" baseline="0" dirty="0" smtClean="0"/>
              <a:t> test directive has to be transposed into national law by July 2020</a:t>
            </a:r>
          </a:p>
          <a:p>
            <a:endParaRPr lang="en-US" baseline="0" dirty="0" smtClean="0"/>
          </a:p>
          <a:p>
            <a:r>
              <a:rPr lang="en-US" baseline="0" dirty="0" smtClean="0"/>
              <a:t>If you remember, in the end we managed to ensure that some wording on healthcare professions and the importance of health has made its way into the Directive, through a recital, and we now need to ensure that national policy makers transpose this correctly and that the importance of the healthcare sector is acknowledged. Therefore we will prepare a document explaining the provisions in detail and how you can assist national policy makers in correctly transposing them. </a:t>
            </a:r>
          </a:p>
          <a:p>
            <a:endParaRPr lang="en-US" baseline="0" dirty="0" smtClean="0"/>
          </a:p>
          <a:p>
            <a:r>
              <a:rPr lang="en-US" baseline="0" dirty="0" smtClean="0"/>
              <a:t>In addition, the wider group of liberal professions has some more concerns about the evidence requirements, the checklist and the margin of discretion that we are trying to tackle with a joint statement. </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6</a:t>
            </a:fld>
            <a:endParaRPr lang="fr-BE"/>
          </a:p>
        </p:txBody>
      </p:sp>
    </p:spTree>
    <p:extLst>
      <p:ext uri="{BB962C8B-B14F-4D97-AF65-F5344CB8AC3E}">
        <p14:creationId xmlns:p14="http://schemas.microsoft.com/office/powerpoint/2010/main" val="1634534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On behalf of the Board, the CED signed a joint letter</a:t>
            </a:r>
            <a:r>
              <a:rPr lang="en-US" baseline="0" dirty="0" smtClean="0"/>
              <a:t> with other liberal professions to call for the mutual recognition of professional qualifications between the EU and UK if and when the Brexit happens</a:t>
            </a:r>
          </a:p>
          <a:p>
            <a:pPr marL="171450" indent="-171450">
              <a:buFontTx/>
              <a:buChar char="-"/>
            </a:pPr>
            <a:r>
              <a:rPr lang="en-US" baseline="0" dirty="0" smtClean="0"/>
              <a:t>The Commission has responded and has invited the professions to a meeting with the Taskforce 50 on 22 November and which will be attended by Nina in Marco’s absence</a:t>
            </a:r>
          </a:p>
          <a:p>
            <a:pPr marL="171450" indent="-171450">
              <a:buFontTx/>
              <a:buChar char="-"/>
            </a:pPr>
            <a:r>
              <a:rPr lang="en-US" baseline="0" dirty="0" smtClean="0"/>
              <a:t>Given the slow progress on a number of politically sensitive issues like the Irish border it will be unlikely that these details will be solved by March 2019 but we will keep you updated on the developments</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7</a:t>
            </a:fld>
            <a:endParaRPr lang="fr-BE"/>
          </a:p>
        </p:txBody>
      </p:sp>
    </p:spTree>
    <p:extLst>
      <p:ext uri="{BB962C8B-B14F-4D97-AF65-F5344CB8AC3E}">
        <p14:creationId xmlns:p14="http://schemas.microsoft.com/office/powerpoint/2010/main" val="3544337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8</a:t>
            </a:fld>
            <a:endParaRPr lang="fr-BE"/>
          </a:p>
        </p:txBody>
      </p:sp>
    </p:spTree>
    <p:extLst>
      <p:ext uri="{BB962C8B-B14F-4D97-AF65-F5344CB8AC3E}">
        <p14:creationId xmlns:p14="http://schemas.microsoft.com/office/powerpoint/2010/main" val="406801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30/10/2018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30/10/2018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30/10/2018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30/10/2018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1" y="5627716"/>
            <a:ext cx="884704" cy="1108770"/>
          </a:xfrm>
          <a:prstGeom prst="rect">
            <a:avLst/>
          </a:prstGeom>
        </p:spPr>
      </p:pic>
      <p:cxnSp>
        <p:nvCxnSpPr>
          <p:cNvPr id="10" name="Straight Connector 9"/>
          <p:cNvCxnSpPr/>
          <p:nvPr userDrawn="1"/>
        </p:nvCxnSpPr>
        <p:spPr>
          <a:xfrm flipV="1">
            <a:off x="838200" y="1112993"/>
            <a:ext cx="10538818" cy="7647"/>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30/10/2018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18127" y="5760720"/>
            <a:ext cx="775466" cy="971866"/>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30/10/2018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30/10/2018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30/10/2018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30/10/2018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30/10/2018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30/10/2018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30/10/2018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u dental_ppt2_DARK_V03.png"/>
          <p:cNvPicPr>
            <a:picLocks noChangeAspect="1"/>
          </p:cNvPicPr>
          <p:nvPr/>
        </p:nvPicPr>
        <p:blipFill>
          <a:blip r:embed="rId2"/>
          <a:srcRect l="12204" t="5249" r="75864" b="74801"/>
          <a:stretch>
            <a:fillRect/>
          </a:stretch>
        </p:blipFill>
        <p:spPr>
          <a:xfrm>
            <a:off x="6882865" y="266559"/>
            <a:ext cx="5043847" cy="6321280"/>
          </a:xfrm>
          <a:prstGeom prst="rect">
            <a:avLst/>
          </a:prstGeom>
        </p:spPr>
      </p:pic>
      <p:sp>
        <p:nvSpPr>
          <p:cNvPr id="8" name="TextBox 7"/>
          <p:cNvSpPr txBox="1"/>
          <p:nvPr/>
        </p:nvSpPr>
        <p:spPr>
          <a:xfrm>
            <a:off x="636242" y="2767128"/>
            <a:ext cx="5227654" cy="584775"/>
          </a:xfrm>
          <a:prstGeom prst="rect">
            <a:avLst/>
          </a:prstGeom>
          <a:noFill/>
        </p:spPr>
        <p:txBody>
          <a:bodyPr wrap="square" rtlCol="0">
            <a:spAutoFit/>
          </a:bodyPr>
          <a:lstStyle/>
          <a:p>
            <a:r>
              <a:rPr lang="en-US" sz="3200" b="1" dirty="0">
                <a:solidFill>
                  <a:srgbClr val="DA9A1C"/>
                </a:solidFill>
                <a:latin typeface="Arial Bold"/>
              </a:rPr>
              <a:t>BTF INTERNAL MARKET</a:t>
            </a:r>
          </a:p>
        </p:txBody>
      </p:sp>
      <p:sp>
        <p:nvSpPr>
          <p:cNvPr id="9" name="TextBox 8"/>
          <p:cNvSpPr txBox="1"/>
          <p:nvPr/>
        </p:nvSpPr>
        <p:spPr>
          <a:xfrm>
            <a:off x="636242" y="5618227"/>
            <a:ext cx="5227654" cy="369332"/>
          </a:xfrm>
          <a:prstGeom prst="rect">
            <a:avLst/>
          </a:prstGeom>
          <a:noFill/>
        </p:spPr>
        <p:txBody>
          <a:bodyPr wrap="square" rtlCol="0">
            <a:spAutoFit/>
          </a:bodyPr>
          <a:lstStyle/>
          <a:p>
            <a:r>
              <a:rPr lang="en-US" b="1" dirty="0" smtClean="0">
                <a:solidFill>
                  <a:srgbClr val="DA9A1C"/>
                </a:solidFill>
                <a:latin typeface="Arial Bold"/>
              </a:rPr>
              <a:t>Brussels, November 2018 GM</a:t>
            </a:r>
            <a:endParaRPr lang="en-US" b="1" dirty="0">
              <a:solidFill>
                <a:srgbClr val="DA9A1C"/>
              </a:solidFill>
              <a:latin typeface="Arial Bold"/>
            </a:endParaRPr>
          </a:p>
        </p:txBody>
      </p:sp>
      <p:sp>
        <p:nvSpPr>
          <p:cNvPr id="6" name="TextBox 5"/>
          <p:cNvSpPr txBox="1"/>
          <p:nvPr/>
        </p:nvSpPr>
        <p:spPr>
          <a:xfrm>
            <a:off x="636241" y="4158810"/>
            <a:ext cx="5915283" cy="830997"/>
          </a:xfrm>
          <a:prstGeom prst="rect">
            <a:avLst/>
          </a:prstGeom>
          <a:noFill/>
        </p:spPr>
        <p:txBody>
          <a:bodyPr wrap="square" rtlCol="0">
            <a:spAutoFit/>
          </a:bodyPr>
          <a:lstStyle/>
          <a:p>
            <a:r>
              <a:rPr lang="en-US" sz="2400" b="1" dirty="0">
                <a:solidFill>
                  <a:srgbClr val="DA9A1C"/>
                </a:solidFill>
                <a:latin typeface="Arial Bold"/>
              </a:rPr>
              <a:t>Alexander Tolmeijer, BTF Chair</a:t>
            </a:r>
          </a:p>
          <a:p>
            <a:r>
              <a:rPr lang="en-US" sz="2400" b="1" dirty="0">
                <a:solidFill>
                  <a:srgbClr val="DA9A1C"/>
                </a:solidFill>
                <a:latin typeface="Arial Bold"/>
              </a:rPr>
              <a:t>CED General Meeting</a:t>
            </a:r>
          </a:p>
        </p:txBody>
      </p:sp>
    </p:spTree>
    <p:extLst>
      <p:ext uri="{BB962C8B-B14F-4D97-AF65-F5344CB8AC3E}">
        <p14:creationId xmlns:p14="http://schemas.microsoft.com/office/powerpoint/2010/main" val="1819928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CORPORATE DENTISTRY</a:t>
            </a:r>
            <a:endParaRPr lang="fr-BE" b="1" dirty="0">
              <a:solidFill>
                <a:schemeClr val="tx2"/>
              </a:solidFill>
            </a:endParaRPr>
          </a:p>
        </p:txBody>
      </p:sp>
      <p:pic>
        <p:nvPicPr>
          <p:cNvPr id="4" name="Picture 3"/>
          <p:cNvPicPr>
            <a:picLocks noChangeAspect="1"/>
          </p:cNvPicPr>
          <p:nvPr/>
        </p:nvPicPr>
        <p:blipFill>
          <a:blip r:embed="rId3"/>
          <a:stretch>
            <a:fillRect/>
          </a:stretch>
        </p:blipFill>
        <p:spPr>
          <a:xfrm>
            <a:off x="8772209" y="843423"/>
            <a:ext cx="3106567" cy="4195069"/>
          </a:xfrm>
          <a:prstGeom prst="rect">
            <a:avLst/>
          </a:prstGeom>
        </p:spPr>
      </p:pic>
      <p:sp>
        <p:nvSpPr>
          <p:cNvPr id="7" name="TextBox 6"/>
          <p:cNvSpPr txBox="1"/>
          <p:nvPr/>
        </p:nvSpPr>
        <p:spPr>
          <a:xfrm>
            <a:off x="964642" y="1607736"/>
            <a:ext cx="7134329" cy="4524315"/>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Issue: </a:t>
            </a:r>
            <a:r>
              <a:rPr lang="en-US" sz="2400" dirty="0" smtClean="0">
                <a:solidFill>
                  <a:schemeClr val="tx2"/>
                </a:solidFill>
                <a:latin typeface="Arial" panose="020B0604020202020204" pitchFamily="34" charset="0"/>
                <a:cs typeface="Arial" panose="020B0604020202020204" pitchFamily="34" charset="0"/>
              </a:rPr>
              <a:t>Increasing prevalence of corporate entities investing in dental practices or setting up chains</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Concerns</a:t>
            </a:r>
            <a:r>
              <a:rPr lang="en-US" sz="2400" dirty="0" smtClean="0">
                <a:solidFill>
                  <a:schemeClr val="tx2"/>
                </a:solidFill>
                <a:latin typeface="Arial" panose="020B0604020202020204" pitchFamily="34" charset="0"/>
                <a:cs typeface="Arial" panose="020B0604020202020204" pitchFamily="34" charset="0"/>
              </a:rPr>
              <a:t>: insufficient quality, overtreatment, aggressive marketing, unethical </a:t>
            </a:r>
            <a:r>
              <a:rPr lang="en-US" sz="2400" dirty="0" err="1" smtClean="0">
                <a:solidFill>
                  <a:schemeClr val="tx2"/>
                </a:solidFill>
                <a:latin typeface="Arial" panose="020B0604020202020204" pitchFamily="34" charset="0"/>
                <a:cs typeface="Arial" panose="020B0604020202020204" pitchFamily="34" charset="0"/>
              </a:rPr>
              <a:t>behaviour</a:t>
            </a:r>
            <a:r>
              <a:rPr lang="en-US" sz="2400" dirty="0" smtClean="0">
                <a:solidFill>
                  <a:schemeClr val="tx2"/>
                </a:solidFill>
                <a:latin typeface="Arial" panose="020B0604020202020204" pitchFamily="34" charset="0"/>
                <a:cs typeface="Arial" panose="020B0604020202020204" pitchFamily="34" charset="0"/>
              </a:rPr>
              <a:t> to fraud</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Next Step</a:t>
            </a:r>
            <a:r>
              <a:rPr lang="en-US" sz="2400" dirty="0" smtClean="0">
                <a:solidFill>
                  <a:schemeClr val="tx2"/>
                </a:solidFill>
                <a:latin typeface="Arial" panose="020B0604020202020204" pitchFamily="34" charset="0"/>
                <a:cs typeface="Arial" panose="020B0604020202020204" pitchFamily="34" charset="0"/>
              </a:rPr>
              <a:t>: The CED wants to publish a resolution on corporate dentistry</a:t>
            </a:r>
            <a:endParaRPr lang="fr-BE"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0354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DAY OF LIBERAL PROFESSIONS</a:t>
            </a:r>
            <a:endParaRPr lang="fr-BE" b="1" dirty="0">
              <a:solidFill>
                <a:schemeClr val="tx2"/>
              </a:solidFill>
            </a:endParaRPr>
          </a:p>
        </p:txBody>
      </p:sp>
      <p:sp>
        <p:nvSpPr>
          <p:cNvPr id="4" name="Content Placeholder 2"/>
          <p:cNvSpPr>
            <a:spLocks noGrp="1"/>
          </p:cNvSpPr>
          <p:nvPr>
            <p:ph idx="1"/>
          </p:nvPr>
        </p:nvSpPr>
        <p:spPr>
          <a:xfrm>
            <a:off x="838198" y="1825625"/>
            <a:ext cx="11069099" cy="4351338"/>
          </a:xfrm>
        </p:spPr>
        <p:txBody>
          <a:bodyPr>
            <a:normAutofit/>
          </a:bodyPr>
          <a:lstStyle/>
          <a:p>
            <a:pPr marL="452438" indent="-452438">
              <a:lnSpc>
                <a:spcPct val="150000"/>
              </a:lnSpc>
              <a:buClr>
                <a:srgbClr val="DA9A1C"/>
              </a:buClr>
              <a:buFont typeface="Wingdings" panose="05000000000000000000" pitchFamily="2" charset="2"/>
              <a:buChar char="Ø"/>
            </a:pPr>
            <a:r>
              <a:rPr lang="fr-BE" sz="2400" dirty="0" smtClean="0">
                <a:solidFill>
                  <a:schemeClr val="tx2"/>
                </a:solidFill>
              </a:rPr>
              <a:t>Liberal </a:t>
            </a:r>
            <a:r>
              <a:rPr lang="fr-BE" sz="2400" dirty="0">
                <a:solidFill>
                  <a:schemeClr val="tx2"/>
                </a:solidFill>
              </a:rPr>
              <a:t>Professions 4.0: </a:t>
            </a:r>
            <a:r>
              <a:rPr lang="fr-BE" sz="2400" dirty="0" err="1">
                <a:solidFill>
                  <a:schemeClr val="tx2"/>
                </a:solidFill>
              </a:rPr>
              <a:t>Sustainable</a:t>
            </a:r>
            <a:r>
              <a:rPr lang="fr-BE" sz="2400" dirty="0">
                <a:solidFill>
                  <a:schemeClr val="tx2"/>
                </a:solidFill>
              </a:rPr>
              <a:t> Transformation of Professional </a:t>
            </a:r>
            <a:r>
              <a:rPr lang="fr-BE" sz="2400" dirty="0" err="1">
                <a:solidFill>
                  <a:schemeClr val="tx2"/>
                </a:solidFill>
              </a:rPr>
              <a:t>Features</a:t>
            </a:r>
            <a:endParaRPr lang="fr-BE" sz="2400" dirty="0">
              <a:solidFill>
                <a:schemeClr val="tx2"/>
              </a:solidFill>
            </a:endParaRPr>
          </a:p>
          <a:p>
            <a:pPr marL="452438" indent="-452438">
              <a:lnSpc>
                <a:spcPct val="150000"/>
              </a:lnSpc>
              <a:buClr>
                <a:srgbClr val="DA9A1C"/>
              </a:buClr>
              <a:buFont typeface="Wingdings" panose="05000000000000000000" pitchFamily="2" charset="2"/>
              <a:buChar char="Ø"/>
            </a:pPr>
            <a:r>
              <a:rPr lang="en-US" sz="2400" dirty="0" err="1" smtClean="0">
                <a:solidFill>
                  <a:schemeClr val="tx2"/>
                </a:solidFill>
              </a:rPr>
              <a:t>Organised</a:t>
            </a:r>
            <a:r>
              <a:rPr lang="en-US" sz="2400" dirty="0" smtClean="0">
                <a:solidFill>
                  <a:schemeClr val="tx2"/>
                </a:solidFill>
              </a:rPr>
              <a:t> by the European Economic and Social Committee </a:t>
            </a:r>
          </a:p>
          <a:p>
            <a:pPr marL="452438" indent="-452438">
              <a:lnSpc>
                <a:spcPct val="150000"/>
              </a:lnSpc>
              <a:buClr>
                <a:srgbClr val="DA9A1C"/>
              </a:buClr>
              <a:buFont typeface="Wingdings" panose="05000000000000000000" pitchFamily="2" charset="2"/>
              <a:buChar char="Ø"/>
            </a:pPr>
            <a:r>
              <a:rPr lang="en-US" sz="2400" dirty="0" smtClean="0">
                <a:solidFill>
                  <a:schemeClr val="tx2"/>
                </a:solidFill>
              </a:rPr>
              <a:t>On 27 November in Brussels</a:t>
            </a:r>
          </a:p>
          <a:p>
            <a:pPr marL="452438" indent="-452438">
              <a:lnSpc>
                <a:spcPct val="150000"/>
              </a:lnSpc>
              <a:buClr>
                <a:srgbClr val="DA9A1C"/>
              </a:buClr>
              <a:buFont typeface="Wingdings" panose="05000000000000000000" pitchFamily="2" charset="2"/>
              <a:buChar char="Ø"/>
            </a:pPr>
            <a:r>
              <a:rPr lang="en-US" sz="2400" dirty="0" smtClean="0">
                <a:solidFill>
                  <a:schemeClr val="tx2"/>
                </a:solidFill>
              </a:rPr>
              <a:t>Panel </a:t>
            </a:r>
            <a:r>
              <a:rPr lang="en-US" sz="2400" dirty="0">
                <a:solidFill>
                  <a:schemeClr val="tx2"/>
                </a:solidFill>
              </a:rPr>
              <a:t>on </a:t>
            </a:r>
            <a:r>
              <a:rPr lang="en-US" sz="2400" dirty="0" smtClean="0">
                <a:solidFill>
                  <a:schemeClr val="tx2"/>
                </a:solidFill>
              </a:rPr>
              <a:t>‘Restrictions </a:t>
            </a:r>
            <a:r>
              <a:rPr lang="en-US" sz="2400" dirty="0">
                <a:solidFill>
                  <a:schemeClr val="tx2"/>
                </a:solidFill>
              </a:rPr>
              <a:t>of equity participation: No longer required or more necessary than ever? Investor interests versus professional </a:t>
            </a:r>
            <a:r>
              <a:rPr lang="en-US" sz="2400" dirty="0" smtClean="0">
                <a:solidFill>
                  <a:schemeClr val="tx2"/>
                </a:solidFill>
              </a:rPr>
              <a:t>requirements’</a:t>
            </a:r>
            <a:endParaRPr lang="fr-BE" sz="2400" dirty="0">
              <a:solidFill>
                <a:schemeClr val="tx2"/>
              </a:solidFill>
            </a:endParaRPr>
          </a:p>
        </p:txBody>
      </p:sp>
    </p:spTree>
    <p:extLst>
      <p:ext uri="{BB962C8B-B14F-4D97-AF65-F5344CB8AC3E}">
        <p14:creationId xmlns:p14="http://schemas.microsoft.com/office/powerpoint/2010/main" val="3897057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ADVERTISING</a:t>
            </a:r>
            <a:endParaRPr lang="fr-BE" b="1" dirty="0">
              <a:solidFill>
                <a:schemeClr val="tx2"/>
              </a:solidFill>
            </a:endParaRPr>
          </a:p>
        </p:txBody>
      </p:sp>
      <p:sp>
        <p:nvSpPr>
          <p:cNvPr id="6" name="TextBox 5"/>
          <p:cNvSpPr txBox="1"/>
          <p:nvPr/>
        </p:nvSpPr>
        <p:spPr>
          <a:xfrm>
            <a:off x="964642" y="1607736"/>
            <a:ext cx="10389158" cy="3416320"/>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Issue</a:t>
            </a:r>
            <a:r>
              <a:rPr lang="en-US" sz="2400" dirty="0" smtClean="0">
                <a:solidFill>
                  <a:schemeClr val="tx2"/>
                </a:solidFill>
                <a:latin typeface="Arial" panose="020B0604020202020204" pitchFamily="34" charset="0"/>
                <a:cs typeface="Arial" panose="020B0604020202020204" pitchFamily="34" charset="0"/>
              </a:rPr>
              <a:t>: European Commission is mapping advertising restrictions for healthcare professionals (not corporate entities) as a follow-up to the </a:t>
            </a:r>
            <a:r>
              <a:rPr lang="en-US" sz="2400" dirty="0" err="1" smtClean="0">
                <a:solidFill>
                  <a:schemeClr val="tx2"/>
                </a:solidFill>
                <a:latin typeface="Arial" panose="020B0604020202020204" pitchFamily="34" charset="0"/>
                <a:cs typeface="Arial" panose="020B0604020202020204" pitchFamily="34" charset="0"/>
              </a:rPr>
              <a:t>Vanderborght</a:t>
            </a:r>
            <a:r>
              <a:rPr lang="en-US" sz="2400" dirty="0" smtClean="0">
                <a:solidFill>
                  <a:schemeClr val="tx2"/>
                </a:solidFill>
                <a:latin typeface="Arial" panose="020B0604020202020204" pitchFamily="34" charset="0"/>
                <a:cs typeface="Arial" panose="020B0604020202020204" pitchFamily="34" charset="0"/>
              </a:rPr>
              <a:t> ruling</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Goal: </a:t>
            </a:r>
            <a:r>
              <a:rPr lang="en-US" sz="2400" dirty="0" smtClean="0">
                <a:solidFill>
                  <a:schemeClr val="tx2"/>
                </a:solidFill>
                <a:latin typeface="Arial" panose="020B0604020202020204" pitchFamily="34" charset="0"/>
                <a:cs typeface="Arial" panose="020B0604020202020204" pitchFamily="34" charset="0"/>
              </a:rPr>
              <a:t>establish whether there are systemic restrictions across professions</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Consequence</a:t>
            </a:r>
            <a:r>
              <a:rPr lang="en-US" sz="2400" dirty="0" smtClean="0">
                <a:solidFill>
                  <a:schemeClr val="tx2"/>
                </a:solidFill>
                <a:latin typeface="Arial" panose="020B0604020202020204" pitchFamily="34" charset="0"/>
                <a:cs typeface="Arial" panose="020B0604020202020204" pitchFamily="34" charset="0"/>
              </a:rPr>
              <a:t>: Possible infringement procedures</a:t>
            </a:r>
            <a:endParaRPr lang="fr-BE"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5998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QUALITY OF SERVICES</a:t>
            </a:r>
            <a:endParaRPr lang="fr-BE" b="1" dirty="0">
              <a:solidFill>
                <a:schemeClr val="tx2"/>
              </a:solidFill>
            </a:endParaRPr>
          </a:p>
        </p:txBody>
      </p:sp>
      <p:sp>
        <p:nvSpPr>
          <p:cNvPr id="6" name="TextBox 5"/>
          <p:cNvSpPr txBox="1"/>
          <p:nvPr/>
        </p:nvSpPr>
        <p:spPr>
          <a:xfrm>
            <a:off x="964642" y="1607736"/>
            <a:ext cx="10389158" cy="3970318"/>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Issue</a:t>
            </a:r>
            <a:r>
              <a:rPr lang="en-US" sz="2400" dirty="0">
                <a:solidFill>
                  <a:schemeClr val="tx2"/>
                </a:solidFill>
                <a:latin typeface="Arial" panose="020B0604020202020204" pitchFamily="34" charset="0"/>
                <a:cs typeface="Arial" panose="020B0604020202020204" pitchFamily="34" charset="0"/>
              </a:rPr>
              <a:t>: European Commission has published a tender on </a:t>
            </a:r>
            <a:r>
              <a:rPr lang="en-US" sz="2400" dirty="0" smtClean="0">
                <a:solidFill>
                  <a:schemeClr val="tx2"/>
                </a:solidFill>
                <a:latin typeface="Arial" panose="020B0604020202020204" pitchFamily="34" charset="0"/>
                <a:cs typeface="Arial" panose="020B0604020202020204" pitchFamily="34" charset="0"/>
              </a:rPr>
              <a:t>“</a:t>
            </a:r>
            <a:r>
              <a:rPr lang="en-US" sz="2400" dirty="0" err="1" smtClean="0">
                <a:solidFill>
                  <a:schemeClr val="tx2"/>
                </a:solidFill>
                <a:latin typeface="Arial" panose="020B0604020202020204" pitchFamily="34" charset="0"/>
                <a:cs typeface="Arial" panose="020B0604020202020204" pitchFamily="34" charset="0"/>
              </a:rPr>
              <a:t>Behavioural</a:t>
            </a:r>
            <a:r>
              <a:rPr lang="en-US" sz="2400" dirty="0" smtClean="0">
                <a:solidFill>
                  <a:schemeClr val="tx2"/>
                </a:solidFill>
                <a:latin typeface="Arial" panose="020B0604020202020204" pitchFamily="34" charset="0"/>
                <a:cs typeface="Arial" panose="020B0604020202020204" pitchFamily="34" charset="0"/>
              </a:rPr>
              <a:t> </a:t>
            </a:r>
            <a:r>
              <a:rPr lang="en-US" sz="2400" dirty="0">
                <a:solidFill>
                  <a:schemeClr val="tx2"/>
                </a:solidFill>
                <a:latin typeface="Arial" panose="020B0604020202020204" pitchFamily="34" charset="0"/>
                <a:cs typeface="Arial" panose="020B0604020202020204" pitchFamily="34" charset="0"/>
              </a:rPr>
              <a:t>economic analysis of professionals’ incentives in health professions and in business services </a:t>
            </a:r>
            <a:r>
              <a:rPr lang="en-US" sz="2400" dirty="0" smtClean="0">
                <a:solidFill>
                  <a:schemeClr val="tx2"/>
                </a:solidFill>
                <a:latin typeface="Arial" panose="020B0604020202020204" pitchFamily="34" charset="0"/>
                <a:cs typeface="Arial" panose="020B0604020202020204" pitchFamily="34" charset="0"/>
              </a:rPr>
              <a:t>professions” </a:t>
            </a:r>
            <a:endParaRPr lang="en-US" sz="2400" dirty="0">
              <a:solidFill>
                <a:schemeClr val="tx2"/>
              </a:solidFill>
              <a:latin typeface="Arial" panose="020B0604020202020204" pitchFamily="34" charset="0"/>
              <a:cs typeface="Arial" panose="020B0604020202020204" pitchFamily="34" charset="0"/>
            </a:endParaRP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Goal: </a:t>
            </a:r>
            <a:r>
              <a:rPr lang="en-US" sz="2400" dirty="0" smtClean="0">
                <a:solidFill>
                  <a:schemeClr val="tx2"/>
                </a:solidFill>
                <a:latin typeface="Arial" panose="020B0604020202020204" pitchFamily="34" charset="0"/>
                <a:cs typeface="Arial" panose="020B0604020202020204" pitchFamily="34" charset="0"/>
              </a:rPr>
              <a:t>Assess the extent to which </a:t>
            </a:r>
            <a:r>
              <a:rPr lang="en-US" sz="2400" dirty="0">
                <a:solidFill>
                  <a:schemeClr val="tx2"/>
                </a:solidFill>
                <a:latin typeface="Arial" panose="020B0604020202020204" pitchFamily="34" charset="0"/>
                <a:cs typeface="Arial" panose="020B0604020202020204" pitchFamily="34" charset="0"/>
              </a:rPr>
              <a:t>professional regulation contributes to health professionals’ motivation and likelihood to provide services of a higher quality </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Consequence</a:t>
            </a:r>
            <a:r>
              <a:rPr lang="en-US" sz="2400" dirty="0" smtClean="0">
                <a:solidFill>
                  <a:schemeClr val="tx2"/>
                </a:solidFill>
                <a:latin typeface="Arial" panose="020B0604020202020204" pitchFamily="34" charset="0"/>
                <a:cs typeface="Arial" panose="020B0604020202020204" pitchFamily="34" charset="0"/>
              </a:rPr>
              <a:t>: Potential for deregulation </a:t>
            </a:r>
            <a:endParaRPr lang="fr-BE"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3041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PROPORTIONALITY TEST DIRECTIVE</a:t>
            </a:r>
            <a:endParaRPr lang="fr-BE" b="1" dirty="0">
              <a:solidFill>
                <a:schemeClr val="tx2"/>
              </a:solidFill>
            </a:endParaRPr>
          </a:p>
        </p:txBody>
      </p:sp>
      <p:sp>
        <p:nvSpPr>
          <p:cNvPr id="4" name="TextBox 3"/>
          <p:cNvSpPr txBox="1"/>
          <p:nvPr/>
        </p:nvSpPr>
        <p:spPr>
          <a:xfrm>
            <a:off x="964642" y="1607736"/>
            <a:ext cx="10389158" cy="2862322"/>
          </a:xfrm>
          <a:prstGeom prst="rect">
            <a:avLst/>
          </a:prstGeom>
          <a:noFill/>
        </p:spPr>
        <p:txBody>
          <a:bodyPr wrap="square" rtlCol="0">
            <a:spAutoFit/>
          </a:bodyPr>
          <a:lstStyle/>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Issue</a:t>
            </a:r>
            <a:r>
              <a:rPr lang="en-US" sz="2400" dirty="0">
                <a:solidFill>
                  <a:schemeClr val="tx2"/>
                </a:solidFill>
                <a:latin typeface="Arial" panose="020B0604020202020204" pitchFamily="34" charset="0"/>
                <a:cs typeface="Arial" panose="020B0604020202020204" pitchFamily="34" charset="0"/>
              </a:rPr>
              <a:t>: </a:t>
            </a:r>
            <a:r>
              <a:rPr lang="en-US" sz="2400" dirty="0" smtClean="0">
                <a:solidFill>
                  <a:schemeClr val="tx2"/>
                </a:solidFill>
                <a:latin typeface="Arial" panose="020B0604020202020204" pitchFamily="34" charset="0"/>
                <a:cs typeface="Arial" panose="020B0604020202020204" pitchFamily="34" charset="0"/>
              </a:rPr>
              <a:t>Member States need to implement the Directive by 30 July 2020</a:t>
            </a:r>
            <a:endParaRPr lang="en-US" sz="2400" dirty="0">
              <a:solidFill>
                <a:schemeClr val="tx2"/>
              </a:solidFill>
              <a:latin typeface="Arial" panose="020B0604020202020204" pitchFamily="34" charset="0"/>
              <a:cs typeface="Arial" panose="020B0604020202020204" pitchFamily="34" charset="0"/>
            </a:endParaRP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Concern: </a:t>
            </a:r>
            <a:r>
              <a:rPr lang="en-US" sz="2400" dirty="0" smtClean="0">
                <a:solidFill>
                  <a:schemeClr val="tx2"/>
                </a:solidFill>
                <a:latin typeface="Arial" panose="020B0604020202020204" pitchFamily="34" charset="0"/>
                <a:cs typeface="Arial" panose="020B0604020202020204" pitchFamily="34" charset="0"/>
              </a:rPr>
              <a:t>Transposition at national level with regards to importance of health, burden of proof and independent bodies</a:t>
            </a:r>
          </a:p>
          <a:p>
            <a:pPr marL="285750" indent="-285750">
              <a:lnSpc>
                <a:spcPct val="150000"/>
              </a:lnSpc>
              <a:buClr>
                <a:srgbClr val="DA9A1C"/>
              </a:buClr>
              <a:buFont typeface="Wingdings" panose="05000000000000000000" pitchFamily="2" charset="2"/>
              <a:buChar char="Ø"/>
            </a:pPr>
            <a:r>
              <a:rPr lang="en-US" sz="2400" b="1" dirty="0" smtClean="0">
                <a:solidFill>
                  <a:schemeClr val="tx2"/>
                </a:solidFill>
                <a:latin typeface="Arial" panose="020B0604020202020204" pitchFamily="34" charset="0"/>
                <a:cs typeface="Arial" panose="020B0604020202020204" pitchFamily="34" charset="0"/>
              </a:rPr>
              <a:t>Next Steps: </a:t>
            </a:r>
            <a:r>
              <a:rPr lang="en-US" sz="2400" dirty="0" smtClean="0">
                <a:solidFill>
                  <a:schemeClr val="tx2"/>
                </a:solidFill>
                <a:latin typeface="Arial" panose="020B0604020202020204" pitchFamily="34" charset="0"/>
                <a:cs typeface="Arial" panose="020B0604020202020204" pitchFamily="34" charset="0"/>
              </a:rPr>
              <a:t>Joint statement by the professional associations and lobbying document for CED members</a:t>
            </a:r>
            <a:endParaRPr lang="en-US" sz="24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5691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BREXIT</a:t>
            </a:r>
            <a:endParaRPr lang="fr-BE" b="1" dirty="0">
              <a:solidFill>
                <a:schemeClr val="tx2"/>
              </a:solidFill>
            </a:endParaRPr>
          </a:p>
        </p:txBody>
      </p:sp>
      <p:pic>
        <p:nvPicPr>
          <p:cNvPr id="3" name="Picture 2"/>
          <p:cNvPicPr>
            <a:picLocks noChangeAspect="1"/>
          </p:cNvPicPr>
          <p:nvPr/>
        </p:nvPicPr>
        <p:blipFill rotWithShape="1">
          <a:blip r:embed="rId3"/>
          <a:srcRect l="5563" r="8752"/>
          <a:stretch/>
        </p:blipFill>
        <p:spPr>
          <a:xfrm>
            <a:off x="2063457" y="1816193"/>
            <a:ext cx="3573667" cy="3919342"/>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4"/>
          <a:stretch>
            <a:fillRect/>
          </a:stretch>
        </p:blipFill>
        <p:spPr>
          <a:xfrm>
            <a:off x="6730538" y="1818267"/>
            <a:ext cx="2815396" cy="3917268"/>
          </a:xfrm>
          <a:prstGeom prst="rect">
            <a:avLst/>
          </a:prstGeom>
          <a:effectLst>
            <a:outerShdw blurRad="50800" dist="38100" dir="2700000" algn="tl" rotWithShape="0">
              <a:prstClr val="black">
                <a:alpha val="40000"/>
              </a:prstClr>
            </a:outerShdw>
          </a:effectLst>
        </p:spPr>
      </p:pic>
      <p:pic>
        <p:nvPicPr>
          <p:cNvPr id="1026" name="Picture 2" descr="Image result for brexi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4242" y="140195"/>
            <a:ext cx="2430970" cy="1519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827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1521" y="3901176"/>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3"/>
          <a:srcRect l="12204" t="5249" r="75864" b="74801"/>
          <a:stretch>
            <a:fillRect/>
          </a:stretch>
        </p:blipFill>
        <p:spPr>
          <a:xfrm>
            <a:off x="5356879" y="1144633"/>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989</TotalTime>
  <Words>1031</Words>
  <Application>Microsoft Office PowerPoint</Application>
  <PresentationFormat>Widescreen</PresentationFormat>
  <Paragraphs>60</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Bold</vt:lpstr>
      <vt:lpstr>Arial Narrow</vt:lpstr>
      <vt:lpstr>Calibri</vt:lpstr>
      <vt:lpstr>Wingdings</vt:lpstr>
      <vt:lpstr>Office Theme</vt:lpstr>
      <vt:lpstr>PowerPoint Presentation</vt:lpstr>
      <vt:lpstr>CORPORATE DENTISTRY</vt:lpstr>
      <vt:lpstr>DAY OF LIBERAL PROFESSIONS</vt:lpstr>
      <vt:lpstr>ADVERTISING</vt:lpstr>
      <vt:lpstr>QUALITY OF SERVICES</vt:lpstr>
      <vt:lpstr>PROPORTIONALITY TEST DIRECTIVE</vt:lpstr>
      <vt:lpstr>BREXIT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Lea Pfefferle</cp:lastModifiedBy>
  <cp:revision>108</cp:revision>
  <dcterms:created xsi:type="dcterms:W3CDTF">2017-05-02T11:40:50Z</dcterms:created>
  <dcterms:modified xsi:type="dcterms:W3CDTF">2018-10-30T08:49:07Z</dcterms:modified>
</cp:coreProperties>
</file>